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9601200" cy="128016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660"/>
  </p:normalViewPr>
  <p:slideViewPr>
    <p:cSldViewPr snapToGrid="0">
      <p:cViewPr varScale="1">
        <p:scale>
          <a:sx n="62" d="100"/>
          <a:sy n="62" d="100"/>
        </p:scale>
        <p:origin x="3408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2095078"/>
            <a:ext cx="8161020" cy="4456853"/>
          </a:xfrm>
        </p:spPr>
        <p:txBody>
          <a:bodyPr anchor="b"/>
          <a:lstStyle>
            <a:lvl1pPr algn="ctr">
              <a:defRPr sz="63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0150" y="6723804"/>
            <a:ext cx="7200900" cy="3090756"/>
          </a:xfrm>
        </p:spPr>
        <p:txBody>
          <a:bodyPr/>
          <a:lstStyle>
            <a:lvl1pPr marL="0" indent="0" algn="ctr">
              <a:buNone/>
              <a:defRPr sz="2520"/>
            </a:lvl1pPr>
            <a:lvl2pPr marL="480060" indent="0" algn="ctr">
              <a:buNone/>
              <a:defRPr sz="2100"/>
            </a:lvl2pPr>
            <a:lvl3pPr marL="960120" indent="0" algn="ctr">
              <a:buNone/>
              <a:defRPr sz="1890"/>
            </a:lvl3pPr>
            <a:lvl4pPr marL="1440180" indent="0" algn="ctr">
              <a:buNone/>
              <a:defRPr sz="1680"/>
            </a:lvl4pPr>
            <a:lvl5pPr marL="1920240" indent="0" algn="ctr">
              <a:buNone/>
              <a:defRPr sz="1680"/>
            </a:lvl5pPr>
            <a:lvl6pPr marL="2400300" indent="0" algn="ctr">
              <a:buNone/>
              <a:defRPr sz="1680"/>
            </a:lvl6pPr>
            <a:lvl7pPr marL="2880360" indent="0" algn="ctr">
              <a:buNone/>
              <a:defRPr sz="1680"/>
            </a:lvl7pPr>
            <a:lvl8pPr marL="3360420" indent="0" algn="ctr">
              <a:buNone/>
              <a:defRPr sz="1680"/>
            </a:lvl8pPr>
            <a:lvl9pPr marL="3840480" indent="0" algn="ctr">
              <a:buNone/>
              <a:defRPr sz="1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7E708-0052-448A-9295-EAB93ED48484}" type="datetimeFigureOut">
              <a:rPr lang="en-GB" smtClean="0"/>
              <a:t>19/07/2024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F7E75-54AA-41A4-AAC5-1AA6C9031D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25786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7E708-0052-448A-9295-EAB93ED48484}" type="datetimeFigureOut">
              <a:rPr lang="en-GB" smtClean="0"/>
              <a:t>19/07/2024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F7E75-54AA-41A4-AAC5-1AA6C9031D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8847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082" y="3191514"/>
            <a:ext cx="8281035" cy="5325109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5082" y="8567000"/>
            <a:ext cx="8281035" cy="2800349"/>
          </a:xfrm>
        </p:spPr>
        <p:txBody>
          <a:bodyPr/>
          <a:lstStyle>
            <a:lvl1pPr marL="0" indent="0">
              <a:buNone/>
              <a:defRPr sz="2520">
                <a:solidFill>
                  <a:schemeClr val="tx1"/>
                </a:solidFill>
              </a:defRPr>
            </a:lvl1pPr>
            <a:lvl2pPr marL="48006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7E708-0052-448A-9295-EAB93ED48484}" type="datetimeFigureOut">
              <a:rPr lang="en-GB" smtClean="0"/>
              <a:t>19/07/2024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F7E75-54AA-41A4-AAC5-1AA6C9031D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05815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083" y="3407833"/>
            <a:ext cx="4080510" cy="81224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608" y="3407833"/>
            <a:ext cx="4080510" cy="81224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7E708-0052-448A-9295-EAB93ED48484}" type="datetimeFigureOut">
              <a:rPr lang="en-GB" smtClean="0"/>
              <a:t>19/07/2024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F7E75-54AA-41A4-AAC5-1AA6C9031D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3015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681570"/>
            <a:ext cx="8281035" cy="247438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1334" y="3138171"/>
            <a:ext cx="4061757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334" y="4676140"/>
            <a:ext cx="4061757" cy="68778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0608" y="3138171"/>
            <a:ext cx="4081761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60608" y="4676140"/>
            <a:ext cx="4081761" cy="68778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7E708-0052-448A-9295-EAB93ED48484}" type="datetimeFigureOut">
              <a:rPr lang="en-GB" smtClean="0"/>
              <a:t>19/07/2024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F7E75-54AA-41A4-AAC5-1AA6C9031D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8360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7E708-0052-448A-9295-EAB93ED48484}" type="datetimeFigureOut">
              <a:rPr lang="en-GB" smtClean="0"/>
              <a:t>19/07/2024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F7E75-54AA-41A4-AAC5-1AA6C9031D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59763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7E708-0052-448A-9295-EAB93ED48484}" type="datetimeFigureOut">
              <a:rPr lang="en-GB" smtClean="0"/>
              <a:t>19/07/2024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F7E75-54AA-41A4-AAC5-1AA6C9031D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082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1760" y="1843196"/>
            <a:ext cx="4860608" cy="9097433"/>
          </a:xfrm>
        </p:spPr>
        <p:txBody>
          <a:bodyPr/>
          <a:lstStyle>
            <a:lvl1pPr>
              <a:defRPr sz="3360"/>
            </a:lvl1pPr>
            <a:lvl2pPr>
              <a:defRPr sz="2940"/>
            </a:lvl2pPr>
            <a:lvl3pPr>
              <a:defRPr sz="252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7E708-0052-448A-9295-EAB93ED48484}" type="datetimeFigureOut">
              <a:rPr lang="en-GB" smtClean="0"/>
              <a:t>19/07/2024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F7E75-54AA-41A4-AAC5-1AA6C9031D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05247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81760" y="1843196"/>
            <a:ext cx="4860608" cy="9097433"/>
          </a:xfrm>
        </p:spPr>
        <p:txBody>
          <a:bodyPr anchor="t"/>
          <a:lstStyle>
            <a:lvl1pPr marL="0" indent="0">
              <a:buNone/>
              <a:defRPr sz="3360"/>
            </a:lvl1pPr>
            <a:lvl2pPr marL="480060" indent="0">
              <a:buNone/>
              <a:defRPr sz="2940"/>
            </a:lvl2pPr>
            <a:lvl3pPr marL="960120" indent="0">
              <a:buNone/>
              <a:defRPr sz="2520"/>
            </a:lvl3pPr>
            <a:lvl4pPr marL="1440180" indent="0">
              <a:buNone/>
              <a:defRPr sz="2100"/>
            </a:lvl4pPr>
            <a:lvl5pPr marL="1920240" indent="0">
              <a:buNone/>
              <a:defRPr sz="2100"/>
            </a:lvl5pPr>
            <a:lvl6pPr marL="2400300" indent="0">
              <a:buNone/>
              <a:defRPr sz="2100"/>
            </a:lvl6pPr>
            <a:lvl7pPr marL="2880360" indent="0">
              <a:buNone/>
              <a:defRPr sz="2100"/>
            </a:lvl7pPr>
            <a:lvl8pPr marL="3360420" indent="0">
              <a:buNone/>
              <a:defRPr sz="2100"/>
            </a:lvl8pPr>
            <a:lvl9pPr marL="3840480" indent="0">
              <a:buNone/>
              <a:defRPr sz="21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7E708-0052-448A-9295-EAB93ED48484}" type="datetimeFigureOut">
              <a:rPr lang="en-GB" smtClean="0"/>
              <a:t>19/07/2024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F7E75-54AA-41A4-AAC5-1AA6C9031D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2669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7E708-0052-448A-9295-EAB93ED48484}" type="datetimeFigureOut">
              <a:rPr lang="en-GB" smtClean="0"/>
              <a:t>19/07/2024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F7E75-54AA-41A4-AAC5-1AA6C9031D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651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859" y="681567"/>
            <a:ext cx="2070259" cy="1084876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083" y="681567"/>
            <a:ext cx="6090761" cy="1084876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7E708-0052-448A-9295-EAB93ED48484}" type="datetimeFigureOut">
              <a:rPr lang="en-GB" smtClean="0"/>
              <a:t>19/07/2024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F7E75-54AA-41A4-AAC5-1AA6C9031D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7222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0083" y="681570"/>
            <a:ext cx="8281035" cy="2474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083" y="3407833"/>
            <a:ext cx="8281035" cy="8122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47E708-0052-448A-9295-EAB93ED48484}" type="datetimeFigureOut">
              <a:rPr lang="en-GB" smtClean="0"/>
              <a:t>19/07/2024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FF7E75-54AA-41A4-AAC5-1AA6C9031D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4506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60120" rtl="0" eaLnBrk="1" latinLnBrk="0" hangingPunct="1">
        <a:lnSpc>
          <a:spcPct val="90000"/>
        </a:lnSpc>
        <a:spcBef>
          <a:spcPct val="0"/>
        </a:spcBef>
        <a:buNone/>
        <a:defRPr sz="46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0030" indent="-240030" algn="l" defTabSz="960120" rtl="0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40" kern="1200">
          <a:solidFill>
            <a:schemeClr val="tx1"/>
          </a:solidFill>
          <a:latin typeface="+mn-lt"/>
          <a:ea typeface="+mn-ea"/>
          <a:cs typeface="+mn-cs"/>
        </a:defRPr>
      </a:lvl1pPr>
      <a:lvl2pPr marL="7200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802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216027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64033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31203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40805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40030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803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604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404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jpeg"/><Relationship Id="rId26" Type="http://schemas.openxmlformats.org/officeDocument/2006/relationships/image" Target="../media/image25.png"/><Relationship Id="rId39" Type="http://schemas.openxmlformats.org/officeDocument/2006/relationships/image" Target="../media/image38.png"/><Relationship Id="rId21" Type="http://schemas.openxmlformats.org/officeDocument/2006/relationships/image" Target="../media/image20.png"/><Relationship Id="rId34" Type="http://schemas.openxmlformats.org/officeDocument/2006/relationships/image" Target="../media/image33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jpeg"/><Relationship Id="rId25" Type="http://schemas.openxmlformats.org/officeDocument/2006/relationships/image" Target="../media/image24.png"/><Relationship Id="rId33" Type="http://schemas.openxmlformats.org/officeDocument/2006/relationships/image" Target="../media/image32.png"/><Relationship Id="rId38" Type="http://schemas.openxmlformats.org/officeDocument/2006/relationships/image" Target="../media/image37.jpeg"/><Relationship Id="rId2" Type="http://schemas.openxmlformats.org/officeDocument/2006/relationships/image" Target="../media/image1.jpe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image" Target="../media/image2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image" Target="../media/image31.png"/><Relationship Id="rId37" Type="http://schemas.openxmlformats.org/officeDocument/2006/relationships/image" Target="../media/image36.png"/><Relationship Id="rId40" Type="http://schemas.openxmlformats.org/officeDocument/2006/relationships/image" Target="../media/image39.jpeg"/><Relationship Id="rId5" Type="http://schemas.openxmlformats.org/officeDocument/2006/relationships/image" Target="../media/image4.jpe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png"/><Relationship Id="rId36" Type="http://schemas.openxmlformats.org/officeDocument/2006/relationships/image" Target="../media/image35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image" Target="../media/image30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image" Target="../media/image29.jpeg"/><Relationship Id="rId35" Type="http://schemas.openxmlformats.org/officeDocument/2006/relationships/image" Target="../media/image34.png"/><Relationship Id="rId8" Type="http://schemas.openxmlformats.org/officeDocument/2006/relationships/image" Target="../media/image7.png"/><Relationship Id="rId3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6" name="Picture 32" descr="Positive Cash Flow Property - Ultimate Guide 2023">
            <a:extLst>
              <a:ext uri="{FF2B5EF4-FFF2-40B4-BE49-F238E27FC236}">
                <a16:creationId xmlns:a16="http://schemas.microsoft.com/office/drawing/2014/main" id="{7A6BB9EA-4A25-873D-0C5B-538E43794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4798" y="2247207"/>
            <a:ext cx="1092953" cy="669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Budgeting Vector Art, Icons, and Graphics for Free Download">
            <a:extLst>
              <a:ext uri="{FF2B5EF4-FFF2-40B4-BE49-F238E27FC236}">
                <a16:creationId xmlns:a16="http://schemas.microsoft.com/office/drawing/2014/main" id="{9C980076-EBF1-55B2-DA70-A9A550FCAE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3580" y="3219312"/>
            <a:ext cx="958934" cy="628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8" name="Picture 167">
            <a:extLst>
              <a:ext uri="{FF2B5EF4-FFF2-40B4-BE49-F238E27FC236}">
                <a16:creationId xmlns:a16="http://schemas.microsoft.com/office/drawing/2014/main" id="{AA3FFF97-6DDF-E782-075E-658D713615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61252" y="4283138"/>
            <a:ext cx="1372328" cy="1146502"/>
          </a:xfrm>
          <a:prstGeom prst="rect">
            <a:avLst/>
          </a:prstGeom>
        </p:spPr>
      </p:pic>
      <p:pic>
        <p:nvPicPr>
          <p:cNvPr id="1052" name="Picture 28" descr="Business Pitch: What is it &amp; How To Create it? (Steps Included) - Bit Blog">
            <a:extLst>
              <a:ext uri="{FF2B5EF4-FFF2-40B4-BE49-F238E27FC236}">
                <a16:creationId xmlns:a16="http://schemas.microsoft.com/office/drawing/2014/main" id="{97F218A4-5F15-7161-8673-0FD4227448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105" y="6109950"/>
            <a:ext cx="1018430" cy="1018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6" name="Picture 165">
            <a:extLst>
              <a:ext uri="{FF2B5EF4-FFF2-40B4-BE49-F238E27FC236}">
                <a16:creationId xmlns:a16="http://schemas.microsoft.com/office/drawing/2014/main" id="{B7AA7DDC-D44D-38C7-130E-8476943F32B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9731884">
            <a:off x="203798" y="4584454"/>
            <a:ext cx="1585058" cy="880588"/>
          </a:xfrm>
          <a:prstGeom prst="rect">
            <a:avLst/>
          </a:prstGeom>
        </p:spPr>
      </p:pic>
      <p:pic>
        <p:nvPicPr>
          <p:cNvPr id="143" name="Picture 142">
            <a:extLst>
              <a:ext uri="{FF2B5EF4-FFF2-40B4-BE49-F238E27FC236}">
                <a16:creationId xmlns:a16="http://schemas.microsoft.com/office/drawing/2014/main" id="{02CAEF5D-91B3-12E7-9589-96E3AE09506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07189" y="10278202"/>
            <a:ext cx="791876" cy="74238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54C106B-6565-4730-AF4A-E588B9FF8698}"/>
              </a:ext>
            </a:extLst>
          </p:cNvPr>
          <p:cNvSpPr/>
          <p:nvPr/>
        </p:nvSpPr>
        <p:spPr>
          <a:xfrm>
            <a:off x="6635324" y="11614732"/>
            <a:ext cx="2518858" cy="65303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108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FBCE320-3E82-4EED-8DBC-85A5F095A984}"/>
              </a:ext>
            </a:extLst>
          </p:cNvPr>
          <p:cNvSpPr/>
          <p:nvPr/>
        </p:nvSpPr>
        <p:spPr>
          <a:xfrm>
            <a:off x="4116466" y="11614732"/>
            <a:ext cx="2518858" cy="65303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108"/>
          </a:p>
        </p:txBody>
      </p:sp>
      <p:sp>
        <p:nvSpPr>
          <p:cNvPr id="6" name="Block Arc 5">
            <a:extLst>
              <a:ext uri="{FF2B5EF4-FFF2-40B4-BE49-F238E27FC236}">
                <a16:creationId xmlns:a16="http://schemas.microsoft.com/office/drawing/2014/main" id="{C0A554E1-C10D-4CC2-A9AA-F35D8F442C5E}"/>
              </a:ext>
            </a:extLst>
          </p:cNvPr>
          <p:cNvSpPr/>
          <p:nvPr/>
        </p:nvSpPr>
        <p:spPr>
          <a:xfrm rot="16200000">
            <a:off x="400374" y="9671168"/>
            <a:ext cx="2674343" cy="2518858"/>
          </a:xfrm>
          <a:prstGeom prst="blockArc">
            <a:avLst>
              <a:gd name="adj1" fmla="val 10800010"/>
              <a:gd name="adj2" fmla="val 154407"/>
              <a:gd name="adj3" fmla="val 2559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108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EAAD645-EB1B-4798-BB33-7433558B7C20}"/>
              </a:ext>
            </a:extLst>
          </p:cNvPr>
          <p:cNvSpPr/>
          <p:nvPr/>
        </p:nvSpPr>
        <p:spPr>
          <a:xfrm>
            <a:off x="1597609" y="11614732"/>
            <a:ext cx="2518858" cy="65303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108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E24E610-ECA5-4E11-AC8D-043279DDAA6D}"/>
              </a:ext>
            </a:extLst>
          </p:cNvPr>
          <p:cNvSpPr/>
          <p:nvPr/>
        </p:nvSpPr>
        <p:spPr>
          <a:xfrm>
            <a:off x="6604228" y="9593425"/>
            <a:ext cx="1290522" cy="65303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108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D3965F7-3265-456C-9A5B-742295788EF7}"/>
              </a:ext>
            </a:extLst>
          </p:cNvPr>
          <p:cNvSpPr/>
          <p:nvPr/>
        </p:nvSpPr>
        <p:spPr>
          <a:xfrm>
            <a:off x="4085371" y="9593425"/>
            <a:ext cx="2518858" cy="65303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108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36CB973-D0C0-4548-9624-2D59C0E829A1}"/>
              </a:ext>
            </a:extLst>
          </p:cNvPr>
          <p:cNvSpPr/>
          <p:nvPr/>
        </p:nvSpPr>
        <p:spPr>
          <a:xfrm>
            <a:off x="1706450" y="9593425"/>
            <a:ext cx="2378921" cy="65303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108"/>
          </a:p>
        </p:txBody>
      </p:sp>
      <p:sp>
        <p:nvSpPr>
          <p:cNvPr id="11" name="Block Arc 10">
            <a:extLst>
              <a:ext uri="{FF2B5EF4-FFF2-40B4-BE49-F238E27FC236}">
                <a16:creationId xmlns:a16="http://schemas.microsoft.com/office/drawing/2014/main" id="{8641D5AA-4F92-4DD6-9E36-174D476C888E}"/>
              </a:ext>
            </a:extLst>
          </p:cNvPr>
          <p:cNvSpPr/>
          <p:nvPr/>
        </p:nvSpPr>
        <p:spPr>
          <a:xfrm rot="5400000" flipH="1">
            <a:off x="6526483" y="7649862"/>
            <a:ext cx="2674343" cy="2518858"/>
          </a:xfrm>
          <a:prstGeom prst="blockArc">
            <a:avLst>
              <a:gd name="adj1" fmla="val 10800010"/>
              <a:gd name="adj2" fmla="val 154407"/>
              <a:gd name="adj3" fmla="val 25590"/>
            </a:avLst>
          </a:prstGeom>
          <a:solidFill>
            <a:schemeClr val="accent6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108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6A6AD82-7B9E-4786-99D0-56FFF554E442}"/>
              </a:ext>
            </a:extLst>
          </p:cNvPr>
          <p:cNvSpPr/>
          <p:nvPr/>
        </p:nvSpPr>
        <p:spPr>
          <a:xfrm>
            <a:off x="6604228" y="7572119"/>
            <a:ext cx="1290522" cy="65303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108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17793A3-4306-4B85-8BE4-EEE4DD362BE4}"/>
              </a:ext>
            </a:extLst>
          </p:cNvPr>
          <p:cNvSpPr/>
          <p:nvPr/>
        </p:nvSpPr>
        <p:spPr>
          <a:xfrm>
            <a:off x="4085371" y="7572119"/>
            <a:ext cx="2518858" cy="65303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108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F5B4C24D-B3EE-493A-B889-5434F9AFD072}"/>
              </a:ext>
            </a:extLst>
          </p:cNvPr>
          <p:cNvSpPr/>
          <p:nvPr/>
        </p:nvSpPr>
        <p:spPr>
          <a:xfrm>
            <a:off x="1467678" y="7572119"/>
            <a:ext cx="2780517" cy="65303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108"/>
          </a:p>
        </p:txBody>
      </p:sp>
      <p:sp>
        <p:nvSpPr>
          <p:cNvPr id="15" name="Block Arc 14">
            <a:extLst>
              <a:ext uri="{FF2B5EF4-FFF2-40B4-BE49-F238E27FC236}">
                <a16:creationId xmlns:a16="http://schemas.microsoft.com/office/drawing/2014/main" id="{7CD8F912-BEF8-4EEE-8532-5C967062B804}"/>
              </a:ext>
            </a:extLst>
          </p:cNvPr>
          <p:cNvSpPr/>
          <p:nvPr/>
        </p:nvSpPr>
        <p:spPr>
          <a:xfrm rot="16200000">
            <a:off x="369278" y="5628555"/>
            <a:ext cx="2674343" cy="2518858"/>
          </a:xfrm>
          <a:prstGeom prst="blockArc">
            <a:avLst>
              <a:gd name="adj1" fmla="val 10800010"/>
              <a:gd name="adj2" fmla="val 154407"/>
              <a:gd name="adj3" fmla="val 2559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108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39A229C-E37D-4248-AA0D-C9B6D663F325}"/>
              </a:ext>
            </a:extLst>
          </p:cNvPr>
          <p:cNvSpPr/>
          <p:nvPr/>
        </p:nvSpPr>
        <p:spPr>
          <a:xfrm>
            <a:off x="4116466" y="5550812"/>
            <a:ext cx="2518858" cy="65303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108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14E35F5-2ED5-432E-8C2B-1E37B73F2287}"/>
              </a:ext>
            </a:extLst>
          </p:cNvPr>
          <p:cNvSpPr/>
          <p:nvPr/>
        </p:nvSpPr>
        <p:spPr>
          <a:xfrm>
            <a:off x="1737545" y="5550812"/>
            <a:ext cx="2378921" cy="65303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108"/>
          </a:p>
        </p:txBody>
      </p:sp>
      <p:sp>
        <p:nvSpPr>
          <p:cNvPr id="18" name="Block Arc 17">
            <a:extLst>
              <a:ext uri="{FF2B5EF4-FFF2-40B4-BE49-F238E27FC236}">
                <a16:creationId xmlns:a16="http://schemas.microsoft.com/office/drawing/2014/main" id="{0C9F28BA-7157-47FF-A6CE-87134EA02B2B}"/>
              </a:ext>
            </a:extLst>
          </p:cNvPr>
          <p:cNvSpPr/>
          <p:nvPr/>
        </p:nvSpPr>
        <p:spPr>
          <a:xfrm rot="5400000" flipH="1">
            <a:off x="6557579" y="3607248"/>
            <a:ext cx="2674343" cy="2518858"/>
          </a:xfrm>
          <a:prstGeom prst="blockArc">
            <a:avLst>
              <a:gd name="adj1" fmla="val 10800010"/>
              <a:gd name="adj2" fmla="val 154407"/>
              <a:gd name="adj3" fmla="val 25590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108">
              <a:solidFill>
                <a:schemeClr val="tx1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D95CF6F-D293-417D-ACFB-5460E79A42B3}"/>
              </a:ext>
            </a:extLst>
          </p:cNvPr>
          <p:cNvSpPr/>
          <p:nvPr/>
        </p:nvSpPr>
        <p:spPr>
          <a:xfrm>
            <a:off x="4116466" y="3529505"/>
            <a:ext cx="2518858" cy="65303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108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62A5A17-E4A9-480B-BBCD-70D4D7E1DB25}"/>
              </a:ext>
            </a:extLst>
          </p:cNvPr>
          <p:cNvSpPr/>
          <p:nvPr/>
        </p:nvSpPr>
        <p:spPr>
          <a:xfrm>
            <a:off x="1729339" y="3529505"/>
            <a:ext cx="2518856" cy="65303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108"/>
          </a:p>
        </p:txBody>
      </p:sp>
      <p:sp>
        <p:nvSpPr>
          <p:cNvPr id="21" name="Block Arc 20">
            <a:extLst>
              <a:ext uri="{FF2B5EF4-FFF2-40B4-BE49-F238E27FC236}">
                <a16:creationId xmlns:a16="http://schemas.microsoft.com/office/drawing/2014/main" id="{FFBC29C9-7F07-42BD-BA11-92ACAD24EC7E}"/>
              </a:ext>
            </a:extLst>
          </p:cNvPr>
          <p:cNvSpPr/>
          <p:nvPr/>
        </p:nvSpPr>
        <p:spPr>
          <a:xfrm rot="16200000">
            <a:off x="400374" y="1585942"/>
            <a:ext cx="2674343" cy="2518858"/>
          </a:xfrm>
          <a:prstGeom prst="blockArc">
            <a:avLst>
              <a:gd name="adj1" fmla="val 10800010"/>
              <a:gd name="adj2" fmla="val 154407"/>
              <a:gd name="adj3" fmla="val 25590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108">
              <a:solidFill>
                <a:schemeClr val="tx1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87AFB88-571D-4DE8-8337-2BDBE60CD1EC}"/>
              </a:ext>
            </a:extLst>
          </p:cNvPr>
          <p:cNvSpPr/>
          <p:nvPr/>
        </p:nvSpPr>
        <p:spPr>
          <a:xfrm>
            <a:off x="6604225" y="5550812"/>
            <a:ext cx="1388568" cy="65303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108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DFCA623-C3A4-47CB-8FC7-87C1000374BD}"/>
              </a:ext>
            </a:extLst>
          </p:cNvPr>
          <p:cNvSpPr/>
          <p:nvPr/>
        </p:nvSpPr>
        <p:spPr>
          <a:xfrm>
            <a:off x="6604226" y="3529505"/>
            <a:ext cx="1290522" cy="65303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108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49112EB-FA14-4261-84CE-8535DC9A8C1E}"/>
              </a:ext>
            </a:extLst>
          </p:cNvPr>
          <p:cNvSpPr/>
          <p:nvPr/>
        </p:nvSpPr>
        <p:spPr>
          <a:xfrm>
            <a:off x="4116466" y="1508197"/>
            <a:ext cx="2518858" cy="65303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108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B8D8671-80EB-4814-91CC-418FD6F3BDFF}"/>
              </a:ext>
            </a:extLst>
          </p:cNvPr>
          <p:cNvSpPr/>
          <p:nvPr/>
        </p:nvSpPr>
        <p:spPr>
          <a:xfrm>
            <a:off x="1737545" y="1508197"/>
            <a:ext cx="2378921" cy="65303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108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1FC020B-E613-4402-B97D-187D21CD1235}"/>
              </a:ext>
            </a:extLst>
          </p:cNvPr>
          <p:cNvSpPr/>
          <p:nvPr/>
        </p:nvSpPr>
        <p:spPr>
          <a:xfrm>
            <a:off x="6604225" y="1508197"/>
            <a:ext cx="2378920" cy="65303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108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C354DB1E-8A80-4358-B311-87C8BD385D7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3474" y="-2100"/>
            <a:ext cx="948450" cy="916378"/>
          </a:xfrm>
          <a:prstGeom prst="rect">
            <a:avLst/>
          </a:prstGeom>
        </p:spPr>
      </p:pic>
      <p:pic>
        <p:nvPicPr>
          <p:cNvPr id="30" name="Picture 29" descr="T:\Admin Staff\Logo\Logo without school name.png">
            <a:extLst>
              <a:ext uri="{FF2B5EF4-FFF2-40B4-BE49-F238E27FC236}">
                <a16:creationId xmlns:a16="http://schemas.microsoft.com/office/drawing/2014/main" id="{0F32FC87-16C4-4E33-A3BC-D9BA0AB7ADF7}"/>
              </a:ext>
            </a:extLst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104" y="-5236"/>
            <a:ext cx="1084574" cy="916378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Title 30">
            <a:extLst>
              <a:ext uri="{FF2B5EF4-FFF2-40B4-BE49-F238E27FC236}">
                <a16:creationId xmlns:a16="http://schemas.microsoft.com/office/drawing/2014/main" id="{BB883E4A-D5D5-4670-995B-DB2C15EF4F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5466" y="49696"/>
            <a:ext cx="6730269" cy="916378"/>
          </a:xfrm>
        </p:spPr>
        <p:txBody>
          <a:bodyPr anchor="ctr">
            <a:noAutofit/>
          </a:bodyPr>
          <a:lstStyle/>
          <a:p>
            <a:pPr algn="ctr"/>
            <a:r>
              <a:rPr lang="en-GB" sz="3102" dirty="0"/>
              <a:t>BTEC Enterprise</a:t>
            </a:r>
            <a:br>
              <a:rPr lang="en-GB" sz="3102" dirty="0"/>
            </a:br>
            <a:r>
              <a:rPr lang="en-GB" sz="3102" dirty="0"/>
              <a:t>Curriculum Learning Journey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3A5808AF-F639-457B-8142-34A12860BDE0}"/>
              </a:ext>
            </a:extLst>
          </p:cNvPr>
          <p:cNvSpPr/>
          <p:nvPr/>
        </p:nvSpPr>
        <p:spPr>
          <a:xfrm>
            <a:off x="1153258" y="5094550"/>
            <a:ext cx="1415268" cy="1415268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102" dirty="0">
                <a:solidFill>
                  <a:sysClr val="windowText" lastClr="000000"/>
                </a:solidFill>
              </a:rPr>
              <a:t>Year 11</a:t>
            </a: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80E9BB1A-36B6-4F3E-A99E-102C9628F290}"/>
              </a:ext>
            </a:extLst>
          </p:cNvPr>
          <p:cNvSpPr/>
          <p:nvPr/>
        </p:nvSpPr>
        <p:spPr>
          <a:xfrm>
            <a:off x="7978049" y="11258843"/>
            <a:ext cx="1312067" cy="1312067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102" dirty="0">
                <a:solidFill>
                  <a:sysClr val="windowText" lastClr="000000"/>
                </a:solidFill>
              </a:rPr>
              <a:t>Year 10</a:t>
            </a: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7FC2901F-CB3D-4AC9-B058-6BC41F6CBA24}"/>
              </a:ext>
            </a:extLst>
          </p:cNvPr>
          <p:cNvSpPr/>
          <p:nvPr/>
        </p:nvSpPr>
        <p:spPr>
          <a:xfrm>
            <a:off x="7414224" y="899214"/>
            <a:ext cx="1871003" cy="1871003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85" dirty="0">
                <a:solidFill>
                  <a:sysClr val="windowText" lastClr="000000"/>
                </a:solidFill>
              </a:rPr>
              <a:t>Exam resit in May/ June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36E039F8-7379-44AD-A38E-C00FBEF8C0D8}"/>
              </a:ext>
            </a:extLst>
          </p:cNvPr>
          <p:cNvSpPr/>
          <p:nvPr/>
        </p:nvSpPr>
        <p:spPr>
          <a:xfrm>
            <a:off x="2996975" y="1202229"/>
            <a:ext cx="1803626" cy="1249589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68" dirty="0">
                <a:solidFill>
                  <a:sysClr val="windowText" lastClr="000000"/>
                </a:solidFill>
              </a:rPr>
              <a:t>Exam in </a:t>
            </a:r>
            <a:r>
              <a:rPr lang="en-GB" dirty="0">
                <a:solidFill>
                  <a:sysClr val="windowText" lastClr="000000"/>
                </a:solidFill>
              </a:rPr>
              <a:t>January/ February</a:t>
            </a:r>
            <a:endParaRPr lang="en-GB" sz="2068" dirty="0">
              <a:solidFill>
                <a:sysClr val="windowText" lastClr="00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D3FCADB-C25D-4B38-AAA7-1EDED8CFE336}"/>
              </a:ext>
            </a:extLst>
          </p:cNvPr>
          <p:cNvSpPr txBox="1"/>
          <p:nvPr/>
        </p:nvSpPr>
        <p:spPr>
          <a:xfrm>
            <a:off x="1860892" y="11662681"/>
            <a:ext cx="5550816" cy="370743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809" dirty="0">
                <a:solidFill>
                  <a:sysClr val="windowText" lastClr="000000"/>
                </a:solidFill>
              </a:rPr>
              <a:t>Component 1: Exploring Enterprises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290203E-8BFC-465B-BEF6-82447678CBA5}"/>
              </a:ext>
            </a:extLst>
          </p:cNvPr>
          <p:cNvSpPr txBox="1"/>
          <p:nvPr/>
        </p:nvSpPr>
        <p:spPr>
          <a:xfrm>
            <a:off x="1919721" y="9721072"/>
            <a:ext cx="6246014" cy="3707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09" dirty="0">
                <a:solidFill>
                  <a:sysClr val="windowText" lastClr="000000"/>
                </a:solidFill>
              </a:rPr>
              <a:t>Component 2: Planning and Presenting a Micro-Enterprise Idea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A5294324-7417-42A9-8B45-745B8519EDD3}"/>
              </a:ext>
            </a:extLst>
          </p:cNvPr>
          <p:cNvSpPr txBox="1"/>
          <p:nvPr/>
        </p:nvSpPr>
        <p:spPr>
          <a:xfrm flipH="1">
            <a:off x="1069692" y="7553511"/>
            <a:ext cx="3362886" cy="649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09" dirty="0">
                <a:solidFill>
                  <a:sysClr val="windowText" lastClr="000000"/>
                </a:solidFill>
              </a:rPr>
              <a:t>Component 3: Marketing and Finance for Enterprise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88A7E7A6-C922-4A91-A703-967EC14CBBC9}"/>
              </a:ext>
            </a:extLst>
          </p:cNvPr>
          <p:cNvSpPr txBox="1"/>
          <p:nvPr/>
        </p:nvSpPr>
        <p:spPr>
          <a:xfrm flipH="1">
            <a:off x="1153258" y="3647891"/>
            <a:ext cx="7424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Component 3: Marketing and Finance for Enterprise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C6B45B-08CA-4FC7-A52E-A519456209EE}"/>
              </a:ext>
            </a:extLst>
          </p:cNvPr>
          <p:cNvSpPr txBox="1"/>
          <p:nvPr/>
        </p:nvSpPr>
        <p:spPr>
          <a:xfrm>
            <a:off x="6666777" y="10720330"/>
            <a:ext cx="17628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Task 1a – The impact of the activities carried out by the selected enterprise to</a:t>
            </a:r>
          </a:p>
          <a:p>
            <a:r>
              <a:rPr lang="en-US" sz="900" dirty="0"/>
              <a:t>its success</a:t>
            </a:r>
            <a:endParaRPr lang="en-GB" sz="900" dirty="0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FE6C74D7-E4A8-4DD6-876C-2B395E26536B}"/>
              </a:ext>
            </a:extLst>
          </p:cNvPr>
          <p:cNvSpPr/>
          <p:nvPr/>
        </p:nvSpPr>
        <p:spPr>
          <a:xfrm>
            <a:off x="895755" y="9715768"/>
            <a:ext cx="978086" cy="581840"/>
          </a:xfrm>
          <a:prstGeom prst="ellipse">
            <a:avLst/>
          </a:prstGeom>
          <a:solidFill>
            <a:schemeClr val="accent4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00" dirty="0">
                <a:solidFill>
                  <a:sysClr val="windowText" lastClr="000000"/>
                </a:solidFill>
              </a:rPr>
              <a:t>Submit Component 1</a:t>
            </a: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37F0EC9D-8FC4-4757-B825-6D7815F42BE9}"/>
              </a:ext>
            </a:extLst>
          </p:cNvPr>
          <p:cNvSpPr/>
          <p:nvPr/>
        </p:nvSpPr>
        <p:spPr>
          <a:xfrm>
            <a:off x="4188637" y="7602506"/>
            <a:ext cx="978086" cy="581840"/>
          </a:xfrm>
          <a:prstGeom prst="ellipse">
            <a:avLst/>
          </a:prstGeom>
          <a:solidFill>
            <a:schemeClr val="accent4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00" dirty="0">
                <a:solidFill>
                  <a:sysClr val="windowText" lastClr="000000"/>
                </a:solidFill>
              </a:rPr>
              <a:t>Submit Component 2</a:t>
            </a:r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9DA5120D-3048-47A9-B8ED-34BDB3556A9B}"/>
              </a:ext>
            </a:extLst>
          </p:cNvPr>
          <p:cNvCxnSpPr>
            <a:cxnSpLocks/>
            <a:stCxn id="3" idx="2"/>
          </p:cNvCxnSpPr>
          <p:nvPr/>
        </p:nvCxnSpPr>
        <p:spPr>
          <a:xfrm flipH="1">
            <a:off x="7203543" y="11366661"/>
            <a:ext cx="344656" cy="248071"/>
          </a:xfrm>
          <a:prstGeom prst="straightConnector1">
            <a:avLst/>
          </a:prstGeom>
          <a:ln w="381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03066A43-1B51-4DC5-B5CA-85C0A1B71886}"/>
              </a:ext>
            </a:extLst>
          </p:cNvPr>
          <p:cNvCxnSpPr>
            <a:cxnSpLocks/>
            <a:stCxn id="50" idx="2"/>
          </p:cNvCxnSpPr>
          <p:nvPr/>
        </p:nvCxnSpPr>
        <p:spPr>
          <a:xfrm flipH="1">
            <a:off x="5712567" y="11277290"/>
            <a:ext cx="1801" cy="336182"/>
          </a:xfrm>
          <a:prstGeom prst="straightConnector1">
            <a:avLst/>
          </a:prstGeom>
          <a:ln w="381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>
            <a:extLst>
              <a:ext uri="{FF2B5EF4-FFF2-40B4-BE49-F238E27FC236}">
                <a16:creationId xmlns:a16="http://schemas.microsoft.com/office/drawing/2014/main" id="{5A2DDC65-3C03-42CF-AEEE-D43F2311DCDD}"/>
              </a:ext>
            </a:extLst>
          </p:cNvPr>
          <p:cNvSpPr txBox="1"/>
          <p:nvPr/>
        </p:nvSpPr>
        <p:spPr>
          <a:xfrm>
            <a:off x="5059793" y="10446293"/>
            <a:ext cx="13091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Task 1b – The impact of the skills and characteristics of the entrepreneur</a:t>
            </a:r>
          </a:p>
          <a:p>
            <a:r>
              <a:rPr lang="en-US" sz="800" dirty="0"/>
              <a:t>associated with a selected enterprise to its success</a:t>
            </a:r>
            <a:endParaRPr lang="en-GB" sz="800" dirty="0"/>
          </a:p>
        </p:txBody>
      </p:sp>
      <p:cxnSp>
        <p:nvCxnSpPr>
          <p:cNvPr id="54" name="Straight Arrow Connector 53">
            <a:extLst>
              <a:ext uri="{FF2B5EF4-FFF2-40B4-BE49-F238E27FC236}">
                <a16:creationId xmlns:a16="http://schemas.microsoft.com/office/drawing/2014/main" id="{216BBED2-D893-4B19-8165-12D1BCC36E6F}"/>
              </a:ext>
            </a:extLst>
          </p:cNvPr>
          <p:cNvCxnSpPr>
            <a:cxnSpLocks/>
          </p:cNvCxnSpPr>
          <p:nvPr/>
        </p:nvCxnSpPr>
        <p:spPr>
          <a:xfrm>
            <a:off x="4216502" y="11045932"/>
            <a:ext cx="0" cy="581751"/>
          </a:xfrm>
          <a:prstGeom prst="straightConnector1">
            <a:avLst/>
          </a:prstGeom>
          <a:ln w="381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>
            <a:extLst>
              <a:ext uri="{FF2B5EF4-FFF2-40B4-BE49-F238E27FC236}">
                <a16:creationId xmlns:a16="http://schemas.microsoft.com/office/drawing/2014/main" id="{2D3F89E6-8AD4-42C4-B47D-C570271CA7AF}"/>
              </a:ext>
            </a:extLst>
          </p:cNvPr>
          <p:cNvSpPr txBox="1"/>
          <p:nvPr/>
        </p:nvSpPr>
        <p:spPr>
          <a:xfrm>
            <a:off x="3752078" y="10703664"/>
            <a:ext cx="10735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Task 2 – Market research methods</a:t>
            </a:r>
            <a:endParaRPr lang="en-GB" sz="800" dirty="0"/>
          </a:p>
        </p:txBody>
      </p:sp>
      <p:cxnSp>
        <p:nvCxnSpPr>
          <p:cNvPr id="56" name="Straight Arrow Connector 55">
            <a:extLst>
              <a:ext uri="{FF2B5EF4-FFF2-40B4-BE49-F238E27FC236}">
                <a16:creationId xmlns:a16="http://schemas.microsoft.com/office/drawing/2014/main" id="{9557D988-5B2A-4D17-B12A-1AC78691C717}"/>
              </a:ext>
            </a:extLst>
          </p:cNvPr>
          <p:cNvCxnSpPr>
            <a:cxnSpLocks/>
            <a:stCxn id="57" idx="2"/>
          </p:cNvCxnSpPr>
          <p:nvPr/>
        </p:nvCxnSpPr>
        <p:spPr>
          <a:xfrm>
            <a:off x="3098204" y="11037027"/>
            <a:ext cx="0" cy="581751"/>
          </a:xfrm>
          <a:prstGeom prst="straightConnector1">
            <a:avLst/>
          </a:prstGeom>
          <a:ln w="381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56">
            <a:extLst>
              <a:ext uri="{FF2B5EF4-FFF2-40B4-BE49-F238E27FC236}">
                <a16:creationId xmlns:a16="http://schemas.microsoft.com/office/drawing/2014/main" id="{0B92A79B-4C57-4689-A72E-2021EF3E72FA}"/>
              </a:ext>
            </a:extLst>
          </p:cNvPr>
          <p:cNvSpPr txBox="1"/>
          <p:nvPr/>
        </p:nvSpPr>
        <p:spPr>
          <a:xfrm>
            <a:off x="2561439" y="10698473"/>
            <a:ext cx="10735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Task 3a – PEST analysis</a:t>
            </a:r>
          </a:p>
        </p:txBody>
      </p:sp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14B2FCAB-0E07-4719-83A5-DCC250E775B7}"/>
              </a:ext>
            </a:extLst>
          </p:cNvPr>
          <p:cNvCxnSpPr>
            <a:cxnSpLocks/>
            <a:stCxn id="59" idx="2"/>
          </p:cNvCxnSpPr>
          <p:nvPr/>
        </p:nvCxnSpPr>
        <p:spPr>
          <a:xfrm flipH="1">
            <a:off x="1206635" y="10834677"/>
            <a:ext cx="853442" cy="340782"/>
          </a:xfrm>
          <a:prstGeom prst="straightConnector1">
            <a:avLst/>
          </a:prstGeom>
          <a:ln w="381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>
            <a:extLst>
              <a:ext uri="{FF2B5EF4-FFF2-40B4-BE49-F238E27FC236}">
                <a16:creationId xmlns:a16="http://schemas.microsoft.com/office/drawing/2014/main" id="{1A63D7B1-1B90-48D0-B104-4FA98FDB8BC3}"/>
              </a:ext>
            </a:extLst>
          </p:cNvPr>
          <p:cNvSpPr txBox="1"/>
          <p:nvPr/>
        </p:nvSpPr>
        <p:spPr>
          <a:xfrm>
            <a:off x="1523312" y="10496123"/>
            <a:ext cx="10735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Task 3b – SWOT analysis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50226E69-F125-4EA5-AEAA-7FE9AD614CB1}"/>
              </a:ext>
            </a:extLst>
          </p:cNvPr>
          <p:cNvSpPr txBox="1"/>
          <p:nvPr/>
        </p:nvSpPr>
        <p:spPr>
          <a:xfrm>
            <a:off x="2199041" y="9117241"/>
            <a:ext cx="12351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Task 1a – Choosing an idea</a:t>
            </a:r>
            <a:endParaRPr lang="en-GB" sz="900" dirty="0"/>
          </a:p>
        </p:txBody>
      </p:sp>
      <p:cxnSp>
        <p:nvCxnSpPr>
          <p:cNvPr id="63" name="Straight Arrow Connector 62">
            <a:extLst>
              <a:ext uri="{FF2B5EF4-FFF2-40B4-BE49-F238E27FC236}">
                <a16:creationId xmlns:a16="http://schemas.microsoft.com/office/drawing/2014/main" id="{7884B515-DE5E-45D8-9D27-3EB20067EE7D}"/>
              </a:ext>
            </a:extLst>
          </p:cNvPr>
          <p:cNvCxnSpPr>
            <a:cxnSpLocks/>
          </p:cNvCxnSpPr>
          <p:nvPr/>
        </p:nvCxnSpPr>
        <p:spPr>
          <a:xfrm>
            <a:off x="2797552" y="9372022"/>
            <a:ext cx="0" cy="229102"/>
          </a:xfrm>
          <a:prstGeom prst="straightConnector1">
            <a:avLst/>
          </a:prstGeom>
          <a:ln w="381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>
            <a:extLst>
              <a:ext uri="{FF2B5EF4-FFF2-40B4-BE49-F238E27FC236}">
                <a16:creationId xmlns:a16="http://schemas.microsoft.com/office/drawing/2014/main" id="{65CFA6F5-770A-44CF-8D15-09E44796C035}"/>
              </a:ext>
            </a:extLst>
          </p:cNvPr>
          <p:cNvSpPr txBox="1"/>
          <p:nvPr/>
        </p:nvSpPr>
        <p:spPr>
          <a:xfrm>
            <a:off x="3918079" y="8607455"/>
            <a:ext cx="1679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Task 1b – Planning your chosen micro-enterprise idea</a:t>
            </a:r>
            <a:endParaRPr lang="en-GB" sz="900" dirty="0"/>
          </a:p>
        </p:txBody>
      </p:sp>
      <p:cxnSp>
        <p:nvCxnSpPr>
          <p:cNvPr id="69" name="Straight Arrow Connector 68">
            <a:extLst>
              <a:ext uri="{FF2B5EF4-FFF2-40B4-BE49-F238E27FC236}">
                <a16:creationId xmlns:a16="http://schemas.microsoft.com/office/drawing/2014/main" id="{494F2CAB-8C64-4BCD-A282-07879B21D0C6}"/>
              </a:ext>
            </a:extLst>
          </p:cNvPr>
          <p:cNvCxnSpPr>
            <a:cxnSpLocks/>
            <a:stCxn id="68" idx="2"/>
          </p:cNvCxnSpPr>
          <p:nvPr/>
        </p:nvCxnSpPr>
        <p:spPr>
          <a:xfrm flipH="1">
            <a:off x="4748980" y="8976787"/>
            <a:ext cx="8933" cy="601514"/>
          </a:xfrm>
          <a:prstGeom prst="straightConnector1">
            <a:avLst/>
          </a:prstGeom>
          <a:ln w="381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>
            <a:extLst>
              <a:ext uri="{FF2B5EF4-FFF2-40B4-BE49-F238E27FC236}">
                <a16:creationId xmlns:a16="http://schemas.microsoft.com/office/drawing/2014/main" id="{E9381250-29E9-4A4C-BA62-C172E097C7C1}"/>
              </a:ext>
            </a:extLst>
          </p:cNvPr>
          <p:cNvSpPr txBox="1"/>
          <p:nvPr/>
        </p:nvSpPr>
        <p:spPr>
          <a:xfrm>
            <a:off x="6848325" y="8522302"/>
            <a:ext cx="8192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Task 2a – Presenting your business plan</a:t>
            </a:r>
            <a:endParaRPr lang="en-GB" sz="900" dirty="0"/>
          </a:p>
        </p:txBody>
      </p:sp>
      <p:cxnSp>
        <p:nvCxnSpPr>
          <p:cNvPr id="71" name="Straight Arrow Connector 70">
            <a:extLst>
              <a:ext uri="{FF2B5EF4-FFF2-40B4-BE49-F238E27FC236}">
                <a16:creationId xmlns:a16="http://schemas.microsoft.com/office/drawing/2014/main" id="{0AED1021-30D8-48B7-8B22-FD2E49DFD468}"/>
              </a:ext>
            </a:extLst>
          </p:cNvPr>
          <p:cNvCxnSpPr>
            <a:cxnSpLocks/>
            <a:stCxn id="70" idx="3"/>
          </p:cNvCxnSpPr>
          <p:nvPr/>
        </p:nvCxnSpPr>
        <p:spPr>
          <a:xfrm flipV="1">
            <a:off x="7667598" y="8793482"/>
            <a:ext cx="822352" cy="51986"/>
          </a:xfrm>
          <a:prstGeom prst="straightConnector1">
            <a:avLst/>
          </a:prstGeom>
          <a:ln w="381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>
            <a:extLst>
              <a:ext uri="{FF2B5EF4-FFF2-40B4-BE49-F238E27FC236}">
                <a16:creationId xmlns:a16="http://schemas.microsoft.com/office/drawing/2014/main" id="{1AA81FD0-3728-4BFE-BF66-6D0A1A313B21}"/>
              </a:ext>
            </a:extLst>
          </p:cNvPr>
          <p:cNvSpPr txBox="1"/>
          <p:nvPr/>
        </p:nvSpPr>
        <p:spPr>
          <a:xfrm>
            <a:off x="5976604" y="6793458"/>
            <a:ext cx="1146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Task 2b – Reviewing the presentation</a:t>
            </a:r>
            <a:endParaRPr lang="en-GB" sz="900" dirty="0"/>
          </a:p>
        </p:txBody>
      </p:sp>
      <p:cxnSp>
        <p:nvCxnSpPr>
          <p:cNvPr id="75" name="Straight Arrow Connector 74">
            <a:extLst>
              <a:ext uri="{FF2B5EF4-FFF2-40B4-BE49-F238E27FC236}">
                <a16:creationId xmlns:a16="http://schemas.microsoft.com/office/drawing/2014/main" id="{0390D9F6-9BE5-431F-85AA-DD5DF0FEECD2}"/>
              </a:ext>
            </a:extLst>
          </p:cNvPr>
          <p:cNvCxnSpPr>
            <a:cxnSpLocks/>
            <a:stCxn id="74" idx="2"/>
          </p:cNvCxnSpPr>
          <p:nvPr/>
        </p:nvCxnSpPr>
        <p:spPr>
          <a:xfrm>
            <a:off x="6549875" y="7162790"/>
            <a:ext cx="0" cy="390721"/>
          </a:xfrm>
          <a:prstGeom prst="straightConnector1">
            <a:avLst/>
          </a:prstGeom>
          <a:ln w="381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TextBox 84">
            <a:extLst>
              <a:ext uri="{FF2B5EF4-FFF2-40B4-BE49-F238E27FC236}">
                <a16:creationId xmlns:a16="http://schemas.microsoft.com/office/drawing/2014/main" id="{753ECB1E-977D-4FF9-A8D0-B3A765FBAE3B}"/>
              </a:ext>
            </a:extLst>
          </p:cNvPr>
          <p:cNvSpPr txBox="1"/>
          <p:nvPr/>
        </p:nvSpPr>
        <p:spPr>
          <a:xfrm>
            <a:off x="1789095" y="6697314"/>
            <a:ext cx="13136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/>
              <a:t>Component 3A – Marketing Activities</a:t>
            </a:r>
          </a:p>
        </p:txBody>
      </p:sp>
      <p:cxnSp>
        <p:nvCxnSpPr>
          <p:cNvPr id="86" name="Straight Arrow Connector 85">
            <a:extLst>
              <a:ext uri="{FF2B5EF4-FFF2-40B4-BE49-F238E27FC236}">
                <a16:creationId xmlns:a16="http://schemas.microsoft.com/office/drawing/2014/main" id="{1C31FFFD-9A34-4C78-B037-48F0E439D23C}"/>
              </a:ext>
            </a:extLst>
          </p:cNvPr>
          <p:cNvCxnSpPr>
            <a:cxnSpLocks/>
            <a:stCxn id="85" idx="2"/>
          </p:cNvCxnSpPr>
          <p:nvPr/>
        </p:nvCxnSpPr>
        <p:spPr>
          <a:xfrm flipH="1">
            <a:off x="2310406" y="7066646"/>
            <a:ext cx="135494" cy="511017"/>
          </a:xfrm>
          <a:prstGeom prst="straightConnector1">
            <a:avLst/>
          </a:prstGeom>
          <a:ln w="381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TextBox 87">
            <a:extLst>
              <a:ext uri="{FF2B5EF4-FFF2-40B4-BE49-F238E27FC236}">
                <a16:creationId xmlns:a16="http://schemas.microsoft.com/office/drawing/2014/main" id="{D26BA132-06C3-4EDF-9196-4046DC60F1E8}"/>
              </a:ext>
            </a:extLst>
          </p:cNvPr>
          <p:cNvSpPr txBox="1"/>
          <p:nvPr/>
        </p:nvSpPr>
        <p:spPr>
          <a:xfrm>
            <a:off x="3399587" y="4637085"/>
            <a:ext cx="13136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/>
              <a:t>Component 3A – Marketing Activities</a:t>
            </a:r>
          </a:p>
        </p:txBody>
      </p:sp>
      <p:cxnSp>
        <p:nvCxnSpPr>
          <p:cNvPr id="89" name="Straight Arrow Connector 88">
            <a:extLst>
              <a:ext uri="{FF2B5EF4-FFF2-40B4-BE49-F238E27FC236}">
                <a16:creationId xmlns:a16="http://schemas.microsoft.com/office/drawing/2014/main" id="{A4D4FB96-E6F7-4BAF-982D-94F591A8A878}"/>
              </a:ext>
            </a:extLst>
          </p:cNvPr>
          <p:cNvCxnSpPr>
            <a:cxnSpLocks/>
            <a:stCxn id="88" idx="2"/>
          </p:cNvCxnSpPr>
          <p:nvPr/>
        </p:nvCxnSpPr>
        <p:spPr>
          <a:xfrm flipH="1">
            <a:off x="3920898" y="5006417"/>
            <a:ext cx="135494" cy="511017"/>
          </a:xfrm>
          <a:prstGeom prst="straightConnector1">
            <a:avLst/>
          </a:prstGeom>
          <a:ln w="381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>
            <a:extLst>
              <a:ext uri="{FF2B5EF4-FFF2-40B4-BE49-F238E27FC236}">
                <a16:creationId xmlns:a16="http://schemas.microsoft.com/office/drawing/2014/main" id="{2A73E1D7-D562-4F7A-8672-64FE05C14DDC}"/>
              </a:ext>
            </a:extLst>
          </p:cNvPr>
          <p:cNvCxnSpPr>
            <a:cxnSpLocks/>
          </p:cNvCxnSpPr>
          <p:nvPr/>
        </p:nvCxnSpPr>
        <p:spPr>
          <a:xfrm flipH="1">
            <a:off x="6848325" y="3040018"/>
            <a:ext cx="450184" cy="476507"/>
          </a:xfrm>
          <a:prstGeom prst="straightConnector1">
            <a:avLst/>
          </a:prstGeom>
          <a:ln w="381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TextBox 96">
            <a:extLst>
              <a:ext uri="{FF2B5EF4-FFF2-40B4-BE49-F238E27FC236}">
                <a16:creationId xmlns:a16="http://schemas.microsoft.com/office/drawing/2014/main" id="{E5AFA109-EE8A-4E35-89E4-7AD2A3326896}"/>
              </a:ext>
            </a:extLst>
          </p:cNvPr>
          <p:cNvSpPr txBox="1"/>
          <p:nvPr/>
        </p:nvSpPr>
        <p:spPr>
          <a:xfrm flipH="1">
            <a:off x="5115878" y="1537502"/>
            <a:ext cx="22311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Revision – Bridging gaps from February exam</a:t>
            </a: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1A32D2B8-C144-4D31-A01A-2AB753AED46B}"/>
              </a:ext>
            </a:extLst>
          </p:cNvPr>
          <p:cNvSpPr txBox="1"/>
          <p:nvPr/>
        </p:nvSpPr>
        <p:spPr>
          <a:xfrm>
            <a:off x="1773535" y="2855352"/>
            <a:ext cx="19586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/>
              <a:t>Component 3C –Financial Planning and Forecasting</a:t>
            </a:r>
          </a:p>
        </p:txBody>
      </p:sp>
      <p:cxnSp>
        <p:nvCxnSpPr>
          <p:cNvPr id="99" name="Straight Arrow Connector 98">
            <a:extLst>
              <a:ext uri="{FF2B5EF4-FFF2-40B4-BE49-F238E27FC236}">
                <a16:creationId xmlns:a16="http://schemas.microsoft.com/office/drawing/2014/main" id="{2F51760D-0CE7-4A5B-87A3-B9C22AEA65A4}"/>
              </a:ext>
            </a:extLst>
          </p:cNvPr>
          <p:cNvCxnSpPr>
            <a:cxnSpLocks/>
          </p:cNvCxnSpPr>
          <p:nvPr/>
        </p:nvCxnSpPr>
        <p:spPr>
          <a:xfrm flipH="1">
            <a:off x="1463786" y="3074962"/>
            <a:ext cx="455935" cy="357071"/>
          </a:xfrm>
          <a:prstGeom prst="straightConnector1">
            <a:avLst/>
          </a:prstGeom>
          <a:ln w="381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TextBox 86">
            <a:extLst>
              <a:ext uri="{FF2B5EF4-FFF2-40B4-BE49-F238E27FC236}">
                <a16:creationId xmlns:a16="http://schemas.microsoft.com/office/drawing/2014/main" id="{3CBA2E7D-4408-749E-0429-E03A4E88F705}"/>
              </a:ext>
            </a:extLst>
          </p:cNvPr>
          <p:cNvSpPr txBox="1"/>
          <p:nvPr/>
        </p:nvSpPr>
        <p:spPr>
          <a:xfrm>
            <a:off x="7191431" y="2826323"/>
            <a:ext cx="1751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/>
              <a:t>Component 3B – Financial Documents and Statements</a:t>
            </a:r>
          </a:p>
        </p:txBody>
      </p:sp>
      <p:pic>
        <p:nvPicPr>
          <p:cNvPr id="142" name="Picture 141">
            <a:extLst>
              <a:ext uri="{FF2B5EF4-FFF2-40B4-BE49-F238E27FC236}">
                <a16:creationId xmlns:a16="http://schemas.microsoft.com/office/drawing/2014/main" id="{3926E211-1CDD-BC36-FA3E-DB172D8BE8F2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b="12730"/>
          <a:stretch/>
        </p:blipFill>
        <p:spPr>
          <a:xfrm>
            <a:off x="8148572" y="10434711"/>
            <a:ext cx="1157765" cy="743023"/>
          </a:xfrm>
          <a:prstGeom prst="rect">
            <a:avLst/>
          </a:prstGeom>
        </p:spPr>
      </p:pic>
      <p:pic>
        <p:nvPicPr>
          <p:cNvPr id="144" name="Picture 143">
            <a:extLst>
              <a:ext uri="{FF2B5EF4-FFF2-40B4-BE49-F238E27FC236}">
                <a16:creationId xmlns:a16="http://schemas.microsoft.com/office/drawing/2014/main" id="{E8302A12-8BF8-6445-3BD0-19C0C37B55F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096237" y="10273869"/>
            <a:ext cx="862478" cy="485288"/>
          </a:xfrm>
          <a:prstGeom prst="rect">
            <a:avLst/>
          </a:prstGeom>
        </p:spPr>
      </p:pic>
      <p:pic>
        <p:nvPicPr>
          <p:cNvPr id="145" name="Picture 144">
            <a:extLst>
              <a:ext uri="{FF2B5EF4-FFF2-40B4-BE49-F238E27FC236}">
                <a16:creationId xmlns:a16="http://schemas.microsoft.com/office/drawing/2014/main" id="{005AE0EB-B357-751C-A0D5-18C915F050E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630247" y="11108199"/>
            <a:ext cx="390721" cy="390721"/>
          </a:xfrm>
          <a:prstGeom prst="rect">
            <a:avLst/>
          </a:prstGeom>
        </p:spPr>
      </p:pic>
      <p:pic>
        <p:nvPicPr>
          <p:cNvPr id="146" name="Picture 145">
            <a:extLst>
              <a:ext uri="{FF2B5EF4-FFF2-40B4-BE49-F238E27FC236}">
                <a16:creationId xmlns:a16="http://schemas.microsoft.com/office/drawing/2014/main" id="{C531FA8F-6355-C1BF-61F4-BD274E4D985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19887161">
            <a:off x="146237" y="10631807"/>
            <a:ext cx="1402046" cy="533070"/>
          </a:xfrm>
          <a:prstGeom prst="rect">
            <a:avLst/>
          </a:prstGeom>
        </p:spPr>
      </p:pic>
      <p:pic>
        <p:nvPicPr>
          <p:cNvPr id="147" name="Picture 146">
            <a:extLst>
              <a:ext uri="{FF2B5EF4-FFF2-40B4-BE49-F238E27FC236}">
                <a16:creationId xmlns:a16="http://schemas.microsoft.com/office/drawing/2014/main" id="{60F74F92-9AE6-A415-DC1D-99107C06D35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335109" y="10282418"/>
            <a:ext cx="398556" cy="398556"/>
          </a:xfrm>
          <a:prstGeom prst="rect">
            <a:avLst/>
          </a:prstGeom>
        </p:spPr>
      </p:pic>
      <p:pic>
        <p:nvPicPr>
          <p:cNvPr id="148" name="Picture 147">
            <a:extLst>
              <a:ext uri="{FF2B5EF4-FFF2-40B4-BE49-F238E27FC236}">
                <a16:creationId xmlns:a16="http://schemas.microsoft.com/office/drawing/2014/main" id="{50C29D27-ECB6-F3EF-DD01-B682E53CD067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l="2475" t="30761" r="34286" b="25772"/>
          <a:stretch/>
        </p:blipFill>
        <p:spPr>
          <a:xfrm rot="298357">
            <a:off x="1715017" y="11157989"/>
            <a:ext cx="1125676" cy="515810"/>
          </a:xfrm>
          <a:prstGeom prst="rect">
            <a:avLst/>
          </a:prstGeom>
        </p:spPr>
      </p:pic>
      <p:pic>
        <p:nvPicPr>
          <p:cNvPr id="149" name="Picture 148">
            <a:extLst>
              <a:ext uri="{FF2B5EF4-FFF2-40B4-BE49-F238E27FC236}">
                <a16:creationId xmlns:a16="http://schemas.microsoft.com/office/drawing/2014/main" id="{AD2206C8-4C75-42B2-5DAE-A783D3002B9C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459871" y="11020586"/>
            <a:ext cx="511793" cy="511793"/>
          </a:xfrm>
          <a:prstGeom prst="rect">
            <a:avLst/>
          </a:prstGeom>
        </p:spPr>
      </p:pic>
      <p:pic>
        <p:nvPicPr>
          <p:cNvPr id="150" name="Picture 2" descr="Survey Icon. Icon related to survey. line icon style. Simple vector design  editable 26822999 Vector Art at Vecteezy">
            <a:extLst>
              <a:ext uri="{FF2B5EF4-FFF2-40B4-BE49-F238E27FC236}">
                <a16:creationId xmlns:a16="http://schemas.microsoft.com/office/drawing/2014/main" id="{A2735DB2-7830-EBE9-D04D-5048D99F0E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7006" y="10209182"/>
            <a:ext cx="1247825" cy="83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1" name="Picture 4" descr="Business ideas line icon Royalty Free Vector Image">
            <a:extLst>
              <a:ext uri="{FF2B5EF4-FFF2-40B4-BE49-F238E27FC236}">
                <a16:creationId xmlns:a16="http://schemas.microsoft.com/office/drawing/2014/main" id="{3F354A87-291B-FC18-3B1E-FD0400C25FB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88" t="11880" r="21292" b="20704"/>
          <a:stretch/>
        </p:blipFill>
        <p:spPr bwMode="auto">
          <a:xfrm>
            <a:off x="1291549" y="8392076"/>
            <a:ext cx="776734" cy="964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2" name="Picture 151">
            <a:extLst>
              <a:ext uri="{FF2B5EF4-FFF2-40B4-BE49-F238E27FC236}">
                <a16:creationId xmlns:a16="http://schemas.microsoft.com/office/drawing/2014/main" id="{00631739-44A8-6B09-0EAF-74FFA76E4BB9}"/>
              </a:ext>
            </a:extLst>
          </p:cNvPr>
          <p:cNvPicPr>
            <a:picLocks noChangeAspect="1"/>
          </p:cNvPicPr>
          <p:nvPr/>
        </p:nvPicPr>
        <p:blipFill rotWithShape="1">
          <a:blip r:embed="rId19"/>
          <a:srcRect b="6459"/>
          <a:stretch/>
        </p:blipFill>
        <p:spPr>
          <a:xfrm>
            <a:off x="2674953" y="8272424"/>
            <a:ext cx="1203418" cy="773912"/>
          </a:xfrm>
          <a:prstGeom prst="rect">
            <a:avLst/>
          </a:prstGeom>
        </p:spPr>
      </p:pic>
      <p:pic>
        <p:nvPicPr>
          <p:cNvPr id="154" name="Picture 153">
            <a:extLst>
              <a:ext uri="{FF2B5EF4-FFF2-40B4-BE49-F238E27FC236}">
                <a16:creationId xmlns:a16="http://schemas.microsoft.com/office/drawing/2014/main" id="{717BFBFA-0245-79B5-0ABF-E3FC69C3960B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5045672" y="8839118"/>
            <a:ext cx="694333" cy="694333"/>
          </a:xfrm>
          <a:prstGeom prst="rect">
            <a:avLst/>
          </a:prstGeom>
        </p:spPr>
      </p:pic>
      <p:pic>
        <p:nvPicPr>
          <p:cNvPr id="158" name="Picture 157">
            <a:extLst>
              <a:ext uri="{FF2B5EF4-FFF2-40B4-BE49-F238E27FC236}">
                <a16:creationId xmlns:a16="http://schemas.microsoft.com/office/drawing/2014/main" id="{9D5DDCA4-3AD3-9F1D-DA85-372847145331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5337" y="7659433"/>
            <a:ext cx="981639" cy="981639"/>
          </a:xfrm>
          <a:prstGeom prst="rect">
            <a:avLst/>
          </a:prstGeom>
        </p:spPr>
      </p:pic>
      <p:pic>
        <p:nvPicPr>
          <p:cNvPr id="160" name="Picture 159">
            <a:extLst>
              <a:ext uri="{FF2B5EF4-FFF2-40B4-BE49-F238E27FC236}">
                <a16:creationId xmlns:a16="http://schemas.microsoft.com/office/drawing/2014/main" id="{C4A29062-2BEF-5E34-790C-BB017D2A0F46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71794">
            <a:off x="5668499" y="8225843"/>
            <a:ext cx="1304328" cy="1304328"/>
          </a:xfrm>
          <a:prstGeom prst="rect">
            <a:avLst/>
          </a:prstGeom>
        </p:spPr>
      </p:pic>
      <p:pic>
        <p:nvPicPr>
          <p:cNvPr id="161" name="Picture 160">
            <a:extLst>
              <a:ext uri="{FF2B5EF4-FFF2-40B4-BE49-F238E27FC236}">
                <a16:creationId xmlns:a16="http://schemas.microsoft.com/office/drawing/2014/main" id="{6A548C1E-A03E-A72E-2C65-AB7EB9947544}"/>
              </a:ext>
            </a:extLst>
          </p:cNvPr>
          <p:cNvPicPr>
            <a:picLocks noChangeAspect="1"/>
          </p:cNvPicPr>
          <p:nvPr/>
        </p:nvPicPr>
        <p:blipFill rotWithShape="1">
          <a:blip r:embed="rId23"/>
          <a:srcRect l="11451" r="12074" b="10164"/>
          <a:stretch/>
        </p:blipFill>
        <p:spPr>
          <a:xfrm rot="740101">
            <a:off x="8029279" y="7388732"/>
            <a:ext cx="1442878" cy="887038"/>
          </a:xfrm>
          <a:prstGeom prst="rect">
            <a:avLst/>
          </a:prstGeom>
        </p:spPr>
      </p:pic>
      <p:pic>
        <p:nvPicPr>
          <p:cNvPr id="162" name="Picture 161">
            <a:extLst>
              <a:ext uri="{FF2B5EF4-FFF2-40B4-BE49-F238E27FC236}">
                <a16:creationId xmlns:a16="http://schemas.microsoft.com/office/drawing/2014/main" id="{526364B3-72EC-51DC-9919-4B20BC2FFE55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7681934" y="8968477"/>
            <a:ext cx="956771" cy="522237"/>
          </a:xfrm>
          <a:prstGeom prst="rect">
            <a:avLst/>
          </a:prstGeom>
        </p:spPr>
      </p:pic>
      <p:pic>
        <p:nvPicPr>
          <p:cNvPr id="1034" name="Picture 10" descr="Evaluation - Free commerce and shopping icons">
            <a:extLst>
              <a:ext uri="{FF2B5EF4-FFF2-40B4-BE49-F238E27FC236}">
                <a16:creationId xmlns:a16="http://schemas.microsoft.com/office/drawing/2014/main" id="{C08E0216-2C51-22E3-A620-EB837EDF3B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3673" y="6559159"/>
            <a:ext cx="763743" cy="763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Evaluation icons for free download | Freepik">
            <a:extLst>
              <a:ext uri="{FF2B5EF4-FFF2-40B4-BE49-F238E27FC236}">
                <a16:creationId xmlns:a16="http://schemas.microsoft.com/office/drawing/2014/main" id="{7FB34491-69A8-ADB6-3D0A-4EC63A9061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8335" y="6809170"/>
            <a:ext cx="580744" cy="580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Ecommerce - Free computer icons">
            <a:extLst>
              <a:ext uri="{FF2B5EF4-FFF2-40B4-BE49-F238E27FC236}">
                <a16:creationId xmlns:a16="http://schemas.microsoft.com/office/drawing/2014/main" id="{643CD0F2-5DF6-310F-D904-EE4B678DD2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0162" y="7862540"/>
            <a:ext cx="567226" cy="567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Demographic - Free people icons">
            <a:extLst>
              <a:ext uri="{FF2B5EF4-FFF2-40B4-BE49-F238E27FC236}">
                <a16:creationId xmlns:a16="http://schemas.microsoft.com/office/drawing/2014/main" id="{376B771D-F536-6802-EF8C-5B1383AE8A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7254" y="6741470"/>
            <a:ext cx="789452" cy="789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5" name="Picture 164">
            <a:extLst>
              <a:ext uri="{FF2B5EF4-FFF2-40B4-BE49-F238E27FC236}">
                <a16:creationId xmlns:a16="http://schemas.microsoft.com/office/drawing/2014/main" id="{92E65C5F-CCA8-77E0-0F86-A78F657EEBA8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1517854" y="6967385"/>
            <a:ext cx="545682" cy="545682"/>
          </a:xfrm>
          <a:prstGeom prst="rect">
            <a:avLst/>
          </a:prstGeom>
        </p:spPr>
      </p:pic>
      <p:pic>
        <p:nvPicPr>
          <p:cNvPr id="1042" name="Picture 18" descr="Market Segmentation Banner Web Icon Vector Stock Vector (Royalty Free)  2232094039 | Shutterstock">
            <a:extLst>
              <a:ext uri="{FF2B5EF4-FFF2-40B4-BE49-F238E27FC236}">
                <a16:creationId xmlns:a16="http://schemas.microsoft.com/office/drawing/2014/main" id="{C06E802D-1515-5307-49BB-216B70E314D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72"/>
          <a:stretch/>
        </p:blipFill>
        <p:spPr bwMode="auto">
          <a:xfrm rot="20069336">
            <a:off x="119318" y="6889061"/>
            <a:ext cx="1482056" cy="456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Benefits of Mastering the 4 Ps of Marketing Mix to a Business">
            <a:extLst>
              <a:ext uri="{FF2B5EF4-FFF2-40B4-BE49-F238E27FC236}">
                <a16:creationId xmlns:a16="http://schemas.microsoft.com/office/drawing/2014/main" id="{9D279D65-A7A6-D607-EB9F-479125216D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4075" y="4416217"/>
            <a:ext cx="1142962" cy="1142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Mastering Social Media Marketing in 2023: Why TikTok Should Be on Your Radar">
            <a:extLst>
              <a:ext uri="{FF2B5EF4-FFF2-40B4-BE49-F238E27FC236}">
                <a16:creationId xmlns:a16="http://schemas.microsoft.com/office/drawing/2014/main" id="{3F229CBB-D9B1-08D0-8DA7-B9B4B05812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9516" y="5837283"/>
            <a:ext cx="1476718" cy="830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Profit - Free business and finance icons">
            <a:extLst>
              <a:ext uri="{FF2B5EF4-FFF2-40B4-BE49-F238E27FC236}">
                <a16:creationId xmlns:a16="http://schemas.microsoft.com/office/drawing/2014/main" id="{C9555275-4CD5-281A-3193-8BD343ED7D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9053" y="4727354"/>
            <a:ext cx="980402" cy="980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7" name="Picture 166">
            <a:extLst>
              <a:ext uri="{FF2B5EF4-FFF2-40B4-BE49-F238E27FC236}">
                <a16:creationId xmlns:a16="http://schemas.microsoft.com/office/drawing/2014/main" id="{724B4798-7139-414C-6193-5F3396E07FB5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9793019" y="4960594"/>
            <a:ext cx="100632" cy="67088"/>
          </a:xfrm>
          <a:prstGeom prst="rect">
            <a:avLst/>
          </a:prstGeom>
        </p:spPr>
      </p:pic>
      <p:pic>
        <p:nvPicPr>
          <p:cNvPr id="1050" name="Picture 26" descr="What Is a Balance Sheet: Definition, Components &amp; Importance">
            <a:extLst>
              <a:ext uri="{FF2B5EF4-FFF2-40B4-BE49-F238E27FC236}">
                <a16:creationId xmlns:a16="http://schemas.microsoft.com/office/drawing/2014/main" id="{2B9AE00C-CD28-D250-0324-EBB79AA40F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4949" y="2737673"/>
            <a:ext cx="1104810" cy="691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8" name="Picture 34" descr="What is the role of finance within a business? | Business Advice">
            <a:extLst>
              <a:ext uri="{FF2B5EF4-FFF2-40B4-BE49-F238E27FC236}">
                <a16:creationId xmlns:a16="http://schemas.microsoft.com/office/drawing/2014/main" id="{8FD0991F-51BE-092A-10CA-B3CD49BE35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7406" y="1083405"/>
            <a:ext cx="1130119" cy="635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2" name="Picture 38" descr="Financial Management Rgb Color Icon Organization Clip Art Statistics  Vector, Organization, Clip Art, Statistics PNG and Vector with Transparent  Background for Free Download">
            <a:extLst>
              <a:ext uri="{FF2B5EF4-FFF2-40B4-BE49-F238E27FC236}">
                <a16:creationId xmlns:a16="http://schemas.microsoft.com/office/drawing/2014/main" id="{087310FC-B41B-EC2D-4536-415FE5AF56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394" y="1224524"/>
            <a:ext cx="650952" cy="653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4" name="Picture 40" descr="Circle icon clip art up grow profit graphic chart illustration finance  business 18869396 Vector Art at Vecteezy">
            <a:extLst>
              <a:ext uri="{FF2B5EF4-FFF2-40B4-BE49-F238E27FC236}">
                <a16:creationId xmlns:a16="http://schemas.microsoft.com/office/drawing/2014/main" id="{D0FC9551-200F-8560-4888-A5896DF4BE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2822" y="2854061"/>
            <a:ext cx="839786" cy="599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9" name="Picture 168">
            <a:extLst>
              <a:ext uri="{FF2B5EF4-FFF2-40B4-BE49-F238E27FC236}">
                <a16:creationId xmlns:a16="http://schemas.microsoft.com/office/drawing/2014/main" id="{4BE5FE0B-44C4-BA64-4022-35785F6971FB}"/>
              </a:ext>
            </a:extLst>
          </p:cNvPr>
          <p:cNvPicPr>
            <a:picLocks noChangeAspect="1"/>
          </p:cNvPicPr>
          <p:nvPr/>
        </p:nvPicPr>
        <p:blipFill>
          <a:blip r:embed="rId3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648720" y="2298219"/>
            <a:ext cx="658004" cy="658004"/>
          </a:xfrm>
          <a:prstGeom prst="rect">
            <a:avLst/>
          </a:prstGeom>
        </p:spPr>
      </p:pic>
      <p:pic>
        <p:nvPicPr>
          <p:cNvPr id="1066" name="Picture 42" descr="Income Statement Vector Art, Icons, and Graphics for Free Download">
            <a:extLst>
              <a:ext uri="{FF2B5EF4-FFF2-40B4-BE49-F238E27FC236}">
                <a16:creationId xmlns:a16="http://schemas.microsoft.com/office/drawing/2014/main" id="{5F45491F-755C-228F-88ED-C072267507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9502" y="4298354"/>
            <a:ext cx="1038823" cy="1038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45174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472</TotalTime>
  <Words>169</Words>
  <Application>Microsoft Office PowerPoint</Application>
  <PresentationFormat>A3 Paper (297x420 mm)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BTEC Enterprise Curriculum Learning Journey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S Macdonald</dc:creator>
  <cp:lastModifiedBy>Sam Macdonald</cp:lastModifiedBy>
  <cp:revision>25</cp:revision>
  <dcterms:created xsi:type="dcterms:W3CDTF">2023-07-05T13:08:25Z</dcterms:created>
  <dcterms:modified xsi:type="dcterms:W3CDTF">2024-07-19T13:46:25Z</dcterms:modified>
</cp:coreProperties>
</file>