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546100" indent="-88900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093788" indent="-179388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641475" indent="-269875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187575" indent="-358775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CB5A"/>
    <a:srgbClr val="217C88"/>
    <a:srgbClr val="33CCCC"/>
    <a:srgbClr val="971B37"/>
    <a:srgbClr val="66FF33"/>
    <a:srgbClr val="00B050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7873" autoAdjust="0"/>
    <p:restoredTop sz="95441" autoAdjust="0"/>
  </p:normalViewPr>
  <p:slideViewPr>
    <p:cSldViewPr snapToGrid="0">
      <p:cViewPr>
        <p:scale>
          <a:sx n="60" d="100"/>
          <a:sy n="60" d="100"/>
        </p:scale>
        <p:origin x="2520" y="-3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429BEA-25BE-410D-BE5E-4E1FB9B7AF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3D4BE-B55E-433A-9C17-511AFFCFCE8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09C514-2D65-4674-BC07-189380C6D537}" type="datetimeFigureOut">
              <a:rPr lang="en-US"/>
              <a:pPr>
                <a:defRPr/>
              </a:pPr>
              <a:t>8/24/2023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4967AAB-A8DA-45DD-BCF9-C6AC8AC5E79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2EA3B57-EB49-4D5E-852F-16269B95C4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28A05-BF62-4626-BD75-75C131079B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5DC305-D814-4CC6-80FB-2B57E0F779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08974AD2-CA02-4F32-B9B2-45969E5EEE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694E07EB-7754-4D6C-A7A1-2E61BC77E1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B3009F-D282-44BC-9872-11F5120BD9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04CF9CA8-F906-4E44-816D-E4338D1394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075E980-EC14-4530-9A05-2CC370F24BEF}" type="slidenum">
              <a:rPr lang="en-US" altLang="en-US" sz="1200"/>
              <a:pPr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E1361-4954-4796-A70B-D500E73CA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9AFEB-37FA-430C-9994-82C802A49526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513B4-4BC7-4F6A-B5E8-D2C28B32C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CE5E3-4F27-45AD-BE67-7F45754BF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51E4D-C462-460E-AF3B-F1AE0893E9A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9724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22B21-D804-412A-AB43-77C106BEC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FB993-D04A-483F-8C93-FF02181A99CE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35D85-1F5E-431F-9F7B-A559D0860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9ADF8-9896-435E-819F-37C90F85A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6CED7-45EB-4F8B-9FEC-C114A006934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4321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3F834-BA4A-42C3-87F2-388C557A3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D8193-DD11-4FF3-A7DC-6673B3978C70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ECA7F-9A5E-43A2-8AE6-E310A3941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2331D-31A4-42AD-9CC5-3B84E8D8E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3E26F-FBCE-403D-92D7-E7CB0F147A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9743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3F24E5A-1E44-491D-98CF-646982AE7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E08E8-304F-45D1-B4EB-FD2CCE3F64C3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3E8534A-50CB-4833-92C1-BEAD89DCF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D2FA9C4-4D68-47DC-B063-469A55BB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29CCB-7188-4756-AC36-13916F59C5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8704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77F5CAD-1C50-46AB-B229-4D7C5CAE4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A86A5-9268-4DEA-B1CA-6754B7A2FFCC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956DDB9-40CB-454B-81F9-79B8BF863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86B743A-12A8-48BB-A239-135C0DD34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EC80A-2668-4121-95B0-04E4058C23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7275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1BA94AD-E937-4DF7-8538-D1BCF890D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ADC25-882D-4C4E-9481-8C92F1177052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182D7F7-8CD8-413B-961C-D13D289B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37B5CF5-D746-42B4-A7BC-D20C9B7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F8FF2-1AF6-44E3-A9DD-D7CECBB836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693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0B26F96-E68D-48CC-BA9D-83287D880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2C34B-04B3-4619-98E4-66517C91066D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EFEDA0E-B729-40F9-96C2-F83720E95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0729279-3864-46AD-9BD3-94C2D1E9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B0A6E-4CF8-453D-B8AB-1DD4DECFEC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5192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C453F03-61E2-4B85-859F-BCD2780D3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8424-CBFD-4382-B2CC-7C273E6796D2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C00E6CC-9D61-48DB-8B4B-2CB3701DB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0B88A7E-B3BA-4265-8596-4CE9282C0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68759-298B-4940-91BF-131EFC88DD4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523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00BBF3B-FAD0-4EBE-A98C-71C32C3C0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0D856-3719-404D-B9A4-188AF8C44624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65AA3B-564A-4159-8EC0-D640F2BDE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0D08956-843F-45E1-849B-5A9FA08D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D0848-ADEC-4A1B-BCB8-4EC5EB9C29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7536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34FC3-D62B-4C48-AA2A-D50CF42A5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01B2A-C51A-492E-A2C5-49601B97E846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DA28D-71DD-4D74-84BF-C2A9D9D22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2395E-05F1-4635-9DC7-67FEAEF33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1884C-F9B9-4C9F-ADA9-CA5A25186A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1540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225E8-70BB-4325-A0F7-C1608CC9A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929D4-DE73-4527-B243-35F454742C3E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37BCD-9A2E-4FF2-9630-B43373073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5D8DC-5087-4292-AD7C-713DE07FD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A6342-333D-47EC-879E-8D4DE1C9CE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9407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3D356FE-BFCD-4C26-B1B5-90884A0A1A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A8B62F4-BB5E-4D30-B90F-6EE2507937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1F930-1228-48A5-A996-FE190E99B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88864F-2C3D-4182-8209-D250A5679695}" type="datetimeFigureOut">
              <a:rPr lang="en-GB"/>
              <a:pPr>
                <a:defRPr/>
              </a:pPr>
              <a:t>24/08/2023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9DF96-A280-4963-80F7-C1178FDF15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FBCA99-F51B-4210-B955-28AD7ADDC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43B0456-36CA-4749-93FF-B5B9BA6A53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8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lock Arc 14">
            <a:extLst>
              <a:ext uri="{FF2B5EF4-FFF2-40B4-BE49-F238E27FC236}">
                <a16:creationId xmlns:a16="http://schemas.microsoft.com/office/drawing/2014/main" id="{4467477C-A442-4631-AB2B-BF52D88B4DCE}"/>
              </a:ext>
            </a:extLst>
          </p:cNvPr>
          <p:cNvSpPr/>
          <p:nvPr/>
        </p:nvSpPr>
        <p:spPr>
          <a:xfrm rot="16200000">
            <a:off x="1345596" y="10460002"/>
            <a:ext cx="4247779" cy="4865364"/>
          </a:xfrm>
          <a:prstGeom prst="blockArc">
            <a:avLst>
              <a:gd name="adj1" fmla="val 10768003"/>
              <a:gd name="adj2" fmla="val 603544"/>
              <a:gd name="adj3" fmla="val 2610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1559AAA-F3A3-487D-9C22-60F8CE552ACE}"/>
              </a:ext>
            </a:extLst>
          </p:cNvPr>
          <p:cNvSpPr/>
          <p:nvPr/>
        </p:nvSpPr>
        <p:spPr>
          <a:xfrm>
            <a:off x="3516124" y="13901888"/>
            <a:ext cx="5163746" cy="110818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47087E5C-478E-462D-8311-D06CABC6D70A}"/>
              </a:ext>
            </a:extLst>
          </p:cNvPr>
          <p:cNvSpPr/>
          <p:nvPr/>
        </p:nvSpPr>
        <p:spPr>
          <a:xfrm rot="5400000" flipH="1">
            <a:off x="5250702" y="7455229"/>
            <a:ext cx="4506265" cy="4254096"/>
          </a:xfrm>
          <a:prstGeom prst="blockArc">
            <a:avLst>
              <a:gd name="adj1" fmla="val 10535800"/>
              <a:gd name="adj2" fmla="val 3510332"/>
              <a:gd name="adj3" fmla="val 3124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0B6816D0-3EA9-4D64-955C-A4CA62761488}"/>
              </a:ext>
            </a:extLst>
          </p:cNvPr>
          <p:cNvSpPr/>
          <p:nvPr/>
        </p:nvSpPr>
        <p:spPr>
          <a:xfrm>
            <a:off x="3748960" y="10669647"/>
            <a:ext cx="3684070" cy="118216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3F905D6C-4F5E-48DA-9971-6A475AA9A830}"/>
              </a:ext>
            </a:extLst>
          </p:cNvPr>
          <p:cNvSpPr/>
          <p:nvPr/>
        </p:nvSpPr>
        <p:spPr>
          <a:xfrm rot="16200000">
            <a:off x="137081" y="5327361"/>
            <a:ext cx="3993850" cy="2763384"/>
          </a:xfrm>
          <a:prstGeom prst="blockArc">
            <a:avLst>
              <a:gd name="adj1" fmla="val 10812989"/>
              <a:gd name="adj2" fmla="val 588469"/>
              <a:gd name="adj3" fmla="val 4384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CF28B061-905B-4391-A60B-74CD18773C81}"/>
              </a:ext>
            </a:extLst>
          </p:cNvPr>
          <p:cNvSpPr/>
          <p:nvPr/>
        </p:nvSpPr>
        <p:spPr>
          <a:xfrm>
            <a:off x="2490830" y="7428979"/>
            <a:ext cx="4426104" cy="125826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D4BC5340-351F-40A9-8B86-1BDC15FBA4AA}"/>
              </a:ext>
            </a:extLst>
          </p:cNvPr>
          <p:cNvSpPr/>
          <p:nvPr/>
        </p:nvSpPr>
        <p:spPr>
          <a:xfrm>
            <a:off x="7163586" y="4753091"/>
            <a:ext cx="1494683" cy="16078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F17DCE10-5295-4DFE-B29C-1E8E33D3E4D2}"/>
              </a:ext>
            </a:extLst>
          </p:cNvPr>
          <p:cNvSpPr/>
          <p:nvPr/>
        </p:nvSpPr>
        <p:spPr>
          <a:xfrm>
            <a:off x="8067791" y="8118827"/>
            <a:ext cx="1675586" cy="1837655"/>
          </a:xfrm>
          <a:prstGeom prst="ellipse">
            <a:avLst/>
          </a:prstGeom>
          <a:solidFill>
            <a:srgbClr val="217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942FF4F3-3A6E-4C8E-8A77-40E92B241C37}"/>
              </a:ext>
            </a:extLst>
          </p:cNvPr>
          <p:cNvSpPr/>
          <p:nvPr/>
        </p:nvSpPr>
        <p:spPr>
          <a:xfrm>
            <a:off x="8241339" y="8271451"/>
            <a:ext cx="1435290" cy="15679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6379CE6-5728-48EE-80CC-FA9102992F30}"/>
              </a:ext>
            </a:extLst>
          </p:cNvPr>
          <p:cNvSpPr/>
          <p:nvPr/>
        </p:nvSpPr>
        <p:spPr>
          <a:xfrm>
            <a:off x="1932076" y="1512181"/>
            <a:ext cx="5941923" cy="109202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3B6D7AD9-F0A2-4BBE-8C25-2D98C94A4F8E}"/>
              </a:ext>
            </a:extLst>
          </p:cNvPr>
          <p:cNvSpPr/>
          <p:nvPr/>
        </p:nvSpPr>
        <p:spPr>
          <a:xfrm rot="16200000">
            <a:off x="859959" y="1642304"/>
            <a:ext cx="1441370" cy="853426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3098" name="TextBox 54">
            <a:extLst>
              <a:ext uri="{FF2B5EF4-FFF2-40B4-BE49-F238E27FC236}">
                <a16:creationId xmlns:a16="http://schemas.microsoft.com/office/drawing/2014/main" id="{645871DD-4ABE-45AE-9D0C-285221C69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0868" y="8605441"/>
            <a:ext cx="753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SassoonPrimaryInfant" pitchFamily="2" charset="0"/>
              </a:rPr>
              <a:t>Year</a:t>
            </a:r>
          </a:p>
        </p:txBody>
      </p:sp>
      <p:sp>
        <p:nvSpPr>
          <p:cNvPr id="3099" name="TextBox 55">
            <a:extLst>
              <a:ext uri="{FF2B5EF4-FFF2-40B4-BE49-F238E27FC236}">
                <a16:creationId xmlns:a16="http://schemas.microsoft.com/office/drawing/2014/main" id="{77414327-C798-445D-86C3-4470D2812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2285" y="8820150"/>
            <a:ext cx="881692" cy="82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latin typeface="SassoonPrimaryInfant" pitchFamily="2" charset="0"/>
              </a:rPr>
              <a:t>11</a:t>
            </a:r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57E3382F-8EBE-4696-BAC1-B5FF845A1D43}"/>
              </a:ext>
            </a:extLst>
          </p:cNvPr>
          <p:cNvSpPr/>
          <p:nvPr/>
        </p:nvSpPr>
        <p:spPr>
          <a:xfrm>
            <a:off x="2246313" y="8791161"/>
            <a:ext cx="947737" cy="936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2DE4746F-8993-4AE8-B3B6-0ADE93C47E84}"/>
              </a:ext>
            </a:extLst>
          </p:cNvPr>
          <p:cNvSpPr/>
          <p:nvPr/>
        </p:nvSpPr>
        <p:spPr>
          <a:xfrm>
            <a:off x="8327167" y="13740957"/>
            <a:ext cx="1331462" cy="1502390"/>
          </a:xfrm>
          <a:prstGeom prst="ellipse">
            <a:avLst/>
          </a:prstGeom>
          <a:solidFill>
            <a:srgbClr val="217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BE61FE60-2721-482C-808F-4BEF79045D69}"/>
              </a:ext>
            </a:extLst>
          </p:cNvPr>
          <p:cNvSpPr/>
          <p:nvPr/>
        </p:nvSpPr>
        <p:spPr>
          <a:xfrm>
            <a:off x="8459720" y="13901191"/>
            <a:ext cx="1100726" cy="11477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640BAD9-13B6-4A38-AC85-6E488979F1B8}"/>
              </a:ext>
            </a:extLst>
          </p:cNvPr>
          <p:cNvCxnSpPr>
            <a:cxnSpLocks/>
            <a:endCxn id="195" idx="0"/>
          </p:cNvCxnSpPr>
          <p:nvPr/>
        </p:nvCxnSpPr>
        <p:spPr>
          <a:xfrm>
            <a:off x="8471433" y="14982791"/>
            <a:ext cx="96974" cy="760182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ACFDCC5-D283-4A6E-9C5D-48F740BD6191}"/>
              </a:ext>
            </a:extLst>
          </p:cNvPr>
          <p:cNvCxnSpPr>
            <a:cxnSpLocks/>
          </p:cNvCxnSpPr>
          <p:nvPr/>
        </p:nvCxnSpPr>
        <p:spPr>
          <a:xfrm flipH="1">
            <a:off x="4566603" y="10434636"/>
            <a:ext cx="132015" cy="19077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66" name="TextBox 53">
            <a:extLst>
              <a:ext uri="{FF2B5EF4-FFF2-40B4-BE49-F238E27FC236}">
                <a16:creationId xmlns:a16="http://schemas.microsoft.com/office/drawing/2014/main" id="{F5FA6051-E3D6-45D9-8D50-B0960C3D0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3320" y="14146098"/>
            <a:ext cx="901355" cy="849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latin typeface="SassoonPrimaryInfant" pitchFamily="2" charset="0"/>
              </a:rPr>
              <a:t>10</a:t>
            </a:r>
          </a:p>
        </p:txBody>
      </p:sp>
      <p:sp>
        <p:nvSpPr>
          <p:cNvPr id="3267" name="TextBox 52">
            <a:extLst>
              <a:ext uri="{FF2B5EF4-FFF2-40B4-BE49-F238E27FC236}">
                <a16:creationId xmlns:a16="http://schemas.microsoft.com/office/drawing/2014/main" id="{604A2FB1-A4ED-4621-9354-727A6D7F1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5200" y="14018482"/>
            <a:ext cx="841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SassoonPrimaryInfant" pitchFamily="2" charset="0"/>
              </a:rPr>
              <a:t>Year</a:t>
            </a:r>
          </a:p>
        </p:txBody>
      </p:sp>
      <p:sp>
        <p:nvSpPr>
          <p:cNvPr id="3268" name="TextBox 52">
            <a:extLst>
              <a:ext uri="{FF2B5EF4-FFF2-40B4-BE49-F238E27FC236}">
                <a16:creationId xmlns:a16="http://schemas.microsoft.com/office/drawing/2014/main" id="{59D74F82-6254-45DF-8741-BBBF0DA83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2890" y="15527204"/>
            <a:ext cx="1492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>
                <a:solidFill>
                  <a:schemeClr val="bg1"/>
                </a:solidFill>
                <a:latin typeface="SassoonPrimaryInfant" pitchFamily="2" charset="0"/>
              </a:rPr>
              <a:t>Mental health  &amp; wellbeing </a:t>
            </a:r>
          </a:p>
        </p:txBody>
      </p:sp>
      <p:cxnSp>
        <p:nvCxnSpPr>
          <p:cNvPr id="344" name="Straight Connector 343">
            <a:extLst>
              <a:ext uri="{FF2B5EF4-FFF2-40B4-BE49-F238E27FC236}">
                <a16:creationId xmlns:a16="http://schemas.microsoft.com/office/drawing/2014/main" id="{1845BA38-56B9-4368-BC6D-2FB6445130DA}"/>
              </a:ext>
            </a:extLst>
          </p:cNvPr>
          <p:cNvCxnSpPr>
            <a:cxnSpLocks/>
          </p:cNvCxnSpPr>
          <p:nvPr/>
        </p:nvCxnSpPr>
        <p:spPr>
          <a:xfrm flipH="1">
            <a:off x="6982368" y="14926509"/>
            <a:ext cx="173491" cy="392195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2977075A-9464-42E6-9CE5-FBE56D02C20B}"/>
              </a:ext>
            </a:extLst>
          </p:cNvPr>
          <p:cNvSpPr/>
          <p:nvPr/>
        </p:nvSpPr>
        <p:spPr>
          <a:xfrm>
            <a:off x="5557838" y="15509875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283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6313" y="15701657"/>
            <a:ext cx="17637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Citizenship &amp; respectful relationships</a:t>
            </a:r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1FC8C721-88DB-4E27-B0FC-5A8A2C00D92B}"/>
              </a:ext>
            </a:extLst>
          </p:cNvPr>
          <p:cNvSpPr/>
          <p:nvPr/>
        </p:nvSpPr>
        <p:spPr>
          <a:xfrm>
            <a:off x="3194050" y="15513050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48C9B3CE-1C8E-4CA7-81A1-41F367BC281B}"/>
              </a:ext>
            </a:extLst>
          </p:cNvPr>
          <p:cNvSpPr/>
          <p:nvPr/>
        </p:nvSpPr>
        <p:spPr>
          <a:xfrm rot="2629153">
            <a:off x="1708665" y="15211275"/>
            <a:ext cx="86902" cy="822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330" name="TextBox 1">
            <a:extLst>
              <a:ext uri="{FF2B5EF4-FFF2-40B4-BE49-F238E27FC236}">
                <a16:creationId xmlns:a16="http://schemas.microsoft.com/office/drawing/2014/main" id="{6623AFA9-CEE6-4093-B3B7-670B9D63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5063" y="336084"/>
            <a:ext cx="72431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sz="4400" b="1" dirty="0">
                <a:latin typeface="SassoonPrimaryInfant" pitchFamily="2" charset="0"/>
              </a:rPr>
              <a:t>PHSCE KS4 Learning Journey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D57B9A-E7D3-46AC-98F9-54BE883E7D98}"/>
              </a:ext>
            </a:extLst>
          </p:cNvPr>
          <p:cNvSpPr/>
          <p:nvPr/>
        </p:nvSpPr>
        <p:spPr>
          <a:xfrm>
            <a:off x="230188" y="17213263"/>
            <a:ext cx="9234487" cy="331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333" name="TextBox 2">
            <a:extLst>
              <a:ext uri="{FF2B5EF4-FFF2-40B4-BE49-F238E27FC236}">
                <a16:creationId xmlns:a16="http://schemas.microsoft.com/office/drawing/2014/main" id="{4228DA3B-A373-4570-9642-BD42B8CD1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99" y="17141825"/>
            <a:ext cx="9413875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en-US" sz="2400" dirty="0">
                <a:solidFill>
                  <a:schemeClr val="bg1"/>
                </a:solidFill>
                <a:latin typeface="SassoonPrimaryInfant" pitchFamily="2" charset="0"/>
              </a:rPr>
              <a:t>Excellence   Truth    Justice   Sincerity  Freedom   Joy	Internationality</a:t>
            </a:r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112335CE-5E17-446A-BC55-33ABC426E6DF}"/>
              </a:ext>
            </a:extLst>
          </p:cNvPr>
          <p:cNvSpPr/>
          <p:nvPr/>
        </p:nvSpPr>
        <p:spPr>
          <a:xfrm>
            <a:off x="6250374" y="13722569"/>
            <a:ext cx="287112" cy="14276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C1511F03-B4E6-4C06-9FB4-A9CCE0151FEE}"/>
              </a:ext>
            </a:extLst>
          </p:cNvPr>
          <p:cNvSpPr/>
          <p:nvPr/>
        </p:nvSpPr>
        <p:spPr>
          <a:xfrm>
            <a:off x="6452229" y="10178414"/>
            <a:ext cx="498303" cy="1775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862F07AB-756D-4055-A1AA-47C71CDCFBA8}"/>
              </a:ext>
            </a:extLst>
          </p:cNvPr>
          <p:cNvSpPr/>
          <p:nvPr/>
        </p:nvSpPr>
        <p:spPr>
          <a:xfrm rot="4803930">
            <a:off x="8535744" y="12108298"/>
            <a:ext cx="162246" cy="967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08B927A2-5C1A-4948-9492-C044901D61D9}"/>
              </a:ext>
            </a:extLst>
          </p:cNvPr>
          <p:cNvSpPr/>
          <p:nvPr/>
        </p:nvSpPr>
        <p:spPr>
          <a:xfrm>
            <a:off x="3453767" y="10531780"/>
            <a:ext cx="434669" cy="13260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8976408F-3E13-4931-B748-214F8BDF4B5F}"/>
              </a:ext>
            </a:extLst>
          </p:cNvPr>
          <p:cNvSpPr/>
          <p:nvPr/>
        </p:nvSpPr>
        <p:spPr>
          <a:xfrm rot="20090344">
            <a:off x="7956681" y="8888531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F4A73D32-DE41-4EEA-A1A3-B2E032C1B28C}"/>
              </a:ext>
            </a:extLst>
          </p:cNvPr>
          <p:cNvSpPr/>
          <p:nvPr/>
        </p:nvSpPr>
        <p:spPr>
          <a:xfrm rot="5400000">
            <a:off x="7390820" y="1670633"/>
            <a:ext cx="1652160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3511" name="TextBox 4">
            <a:extLst>
              <a:ext uri="{FF2B5EF4-FFF2-40B4-BE49-F238E27FC236}">
                <a16:creationId xmlns:a16="http://schemas.microsoft.com/office/drawing/2014/main" id="{604D3903-48DD-4247-B700-AD070D825425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1177495" y="1918719"/>
            <a:ext cx="104846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sz="1200" dirty="0">
                <a:solidFill>
                  <a:schemeClr val="bg1"/>
                </a:solidFill>
                <a:latin typeface="SassoonPrimaryInfant" pitchFamily="2" charset="0"/>
              </a:rPr>
              <a:t>  </a:t>
            </a:r>
            <a:r>
              <a:rPr lang="en-GB" altLang="en-US" sz="1600" dirty="0">
                <a:solidFill>
                  <a:schemeClr val="bg1"/>
                </a:solidFill>
                <a:latin typeface="SassoonPrimaryInfant" pitchFamily="2" charset="0"/>
              </a:rPr>
              <a:t>Year 10</a:t>
            </a:r>
            <a:endParaRPr lang="en-GB" altLang="en-US" sz="1200" dirty="0">
              <a:solidFill>
                <a:schemeClr val="bg1"/>
              </a:solidFill>
              <a:latin typeface="SassoonPrimaryInfant" pitchFamily="2" charset="0"/>
            </a:endParaRPr>
          </a:p>
        </p:txBody>
      </p:sp>
      <p:sp>
        <p:nvSpPr>
          <p:cNvPr id="3512" name="TextBox 439">
            <a:extLst>
              <a:ext uri="{FF2B5EF4-FFF2-40B4-BE49-F238E27FC236}">
                <a16:creationId xmlns:a16="http://schemas.microsoft.com/office/drawing/2014/main" id="{2CA6D444-7F83-401D-96C7-897FDE15E66A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537137" y="1902718"/>
            <a:ext cx="825911" cy="33855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en-US" sz="1600" dirty="0">
                <a:solidFill>
                  <a:schemeClr val="bg1"/>
                </a:solidFill>
                <a:latin typeface="SassoonPrimaryInfant" pitchFamily="2" charset="0"/>
              </a:rPr>
              <a:t>Year 11</a:t>
            </a:r>
          </a:p>
        </p:txBody>
      </p:sp>
      <p:sp>
        <p:nvSpPr>
          <p:cNvPr id="463" name="Rectangle 462">
            <a:extLst>
              <a:ext uri="{FF2B5EF4-FFF2-40B4-BE49-F238E27FC236}">
                <a16:creationId xmlns:a16="http://schemas.microsoft.com/office/drawing/2014/main" id="{11A3F1D0-B89C-41F9-B105-4B1A33681D88}"/>
              </a:ext>
            </a:extLst>
          </p:cNvPr>
          <p:cNvSpPr/>
          <p:nvPr/>
        </p:nvSpPr>
        <p:spPr>
          <a:xfrm rot="4039462">
            <a:off x="1383552" y="10615828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555" name="Straight Connector 554">
            <a:extLst>
              <a:ext uri="{FF2B5EF4-FFF2-40B4-BE49-F238E27FC236}">
                <a16:creationId xmlns:a16="http://schemas.microsoft.com/office/drawing/2014/main" id="{2C9682F7-6F62-4DA5-8B57-D9FBC15A0603}"/>
              </a:ext>
            </a:extLst>
          </p:cNvPr>
          <p:cNvCxnSpPr>
            <a:cxnSpLocks/>
          </p:cNvCxnSpPr>
          <p:nvPr/>
        </p:nvCxnSpPr>
        <p:spPr>
          <a:xfrm flipH="1" flipV="1">
            <a:off x="4226047" y="14762357"/>
            <a:ext cx="10889" cy="698934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5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1292" y="15742973"/>
            <a:ext cx="175423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Finance, tax and budgeting</a:t>
            </a:r>
          </a:p>
        </p:txBody>
      </p:sp>
      <p:sp>
        <p:nvSpPr>
          <p:cNvPr id="197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4674" y="13598896"/>
            <a:ext cx="197620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Transition from KS3 to KS4</a:t>
            </a:r>
          </a:p>
        </p:txBody>
      </p:sp>
      <p:sp>
        <p:nvSpPr>
          <p:cNvPr id="209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5317" y="15401637"/>
            <a:ext cx="92328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Credit and debit</a:t>
            </a:r>
          </a:p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Fraud</a:t>
            </a:r>
          </a:p>
          <a:p>
            <a:pPr algn="ctr" eaLnBrk="1" hangingPunct="1"/>
            <a:endParaRPr lang="en-US" altLang="en-US" sz="1100" b="1" dirty="0">
              <a:latin typeface="SassoonPrimaryInfant" pitchFamily="2" charset="0"/>
            </a:endParaRPr>
          </a:p>
        </p:txBody>
      </p:sp>
      <p:sp>
        <p:nvSpPr>
          <p:cNvPr id="232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2436" y="16554422"/>
            <a:ext cx="84411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latin typeface="SassoonPrimaryInfant" pitchFamily="2" charset="0"/>
            </a:endParaRPr>
          </a:p>
        </p:txBody>
      </p:sp>
      <p:sp>
        <p:nvSpPr>
          <p:cNvPr id="233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3577" y="13154075"/>
            <a:ext cx="1162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050" b="1" dirty="0">
                <a:latin typeface="SassoonPrimaryInfant" pitchFamily="2" charset="0"/>
              </a:rPr>
              <a:t>Is the UK democratic? </a:t>
            </a:r>
          </a:p>
        </p:txBody>
      </p:sp>
      <p:sp>
        <p:nvSpPr>
          <p:cNvPr id="248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104" y="15378248"/>
            <a:ext cx="1334497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050" b="1" dirty="0">
                <a:latin typeface="SassoonPrimaryInfant" pitchFamily="2" charset="0"/>
              </a:rPr>
              <a:t>What is democracy?</a:t>
            </a:r>
          </a:p>
        </p:txBody>
      </p:sp>
      <p:sp>
        <p:nvSpPr>
          <p:cNvPr id="354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 rot="18973718">
            <a:off x="1095756" y="11795567"/>
            <a:ext cx="20612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Citizenship &amp; relationships</a:t>
            </a:r>
          </a:p>
        </p:txBody>
      </p:sp>
      <p:sp>
        <p:nvSpPr>
          <p:cNvPr id="360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 rot="19319973">
            <a:off x="7667610" y="12981794"/>
            <a:ext cx="1143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Respectful Relationships </a:t>
            </a:r>
          </a:p>
        </p:txBody>
      </p:sp>
      <p:sp>
        <p:nvSpPr>
          <p:cNvPr id="369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2502" y="9207627"/>
            <a:ext cx="170590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Mental health</a:t>
            </a:r>
          </a:p>
        </p:txBody>
      </p:sp>
      <p:sp>
        <p:nvSpPr>
          <p:cNvPr id="371" name="Rectangle 370">
            <a:extLst>
              <a:ext uri="{FF2B5EF4-FFF2-40B4-BE49-F238E27FC236}">
                <a16:creationId xmlns:a16="http://schemas.microsoft.com/office/drawing/2014/main" id="{08B927A2-5C1A-4948-9492-C044901D61D9}"/>
              </a:ext>
            </a:extLst>
          </p:cNvPr>
          <p:cNvSpPr/>
          <p:nvPr/>
        </p:nvSpPr>
        <p:spPr>
          <a:xfrm>
            <a:off x="5187995" y="8920515"/>
            <a:ext cx="189596" cy="998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75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0803" y="6677665"/>
            <a:ext cx="108649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CEIAG</a:t>
            </a:r>
          </a:p>
        </p:txBody>
      </p:sp>
      <p:sp>
        <p:nvSpPr>
          <p:cNvPr id="376" name="Rectangle 375">
            <a:extLst>
              <a:ext uri="{FF2B5EF4-FFF2-40B4-BE49-F238E27FC236}">
                <a16:creationId xmlns:a16="http://schemas.microsoft.com/office/drawing/2014/main" id="{DC8E59A6-1BBE-46FC-A3C6-16A411E5205A}"/>
              </a:ext>
            </a:extLst>
          </p:cNvPr>
          <p:cNvSpPr/>
          <p:nvPr/>
        </p:nvSpPr>
        <p:spPr>
          <a:xfrm>
            <a:off x="6268415" y="3710020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2" name="TextBox 52">
            <a:extLst>
              <a:ext uri="{FF2B5EF4-FFF2-40B4-BE49-F238E27FC236}">
                <a16:creationId xmlns:a16="http://schemas.microsoft.com/office/drawing/2014/main" id="{C477EAED-DBCA-4003-979D-926934759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1414" y="6858383"/>
            <a:ext cx="15151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DAT &amp; staying safe</a:t>
            </a:r>
          </a:p>
        </p:txBody>
      </p: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CE20AA53-B2DA-4332-9366-F10DB54589B3}"/>
              </a:ext>
            </a:extLst>
          </p:cNvPr>
          <p:cNvCxnSpPr>
            <a:cxnSpLocks/>
          </p:cNvCxnSpPr>
          <p:nvPr/>
        </p:nvCxnSpPr>
        <p:spPr>
          <a:xfrm flipH="1" flipV="1">
            <a:off x="2393409" y="14675255"/>
            <a:ext cx="97421" cy="38881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58" name="Picture 34" descr="skills Logo | Free Logo Design Tool from Flaming Tex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7" t="28258" r="18587" b="29284"/>
          <a:stretch/>
        </p:blipFill>
        <p:spPr bwMode="auto">
          <a:xfrm rot="16200000">
            <a:off x="8194137" y="1834363"/>
            <a:ext cx="1652161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7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6333" y="9950205"/>
            <a:ext cx="1267182" cy="44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British values: Equalities Act</a:t>
            </a:r>
          </a:p>
        </p:txBody>
      </p:sp>
      <p:sp>
        <p:nvSpPr>
          <p:cNvPr id="556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303" y="8122092"/>
            <a:ext cx="155789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latin typeface="SassoonPrimaryInfant" pitchFamily="2" charset="0"/>
            </a:endParaRPr>
          </a:p>
        </p:txBody>
      </p:sp>
      <p:sp>
        <p:nvSpPr>
          <p:cNvPr id="606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168" y="11126663"/>
            <a:ext cx="1630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Healthy relationships</a:t>
            </a:r>
          </a:p>
        </p:txBody>
      </p:sp>
      <p:sp>
        <p:nvSpPr>
          <p:cNvPr id="613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2509" y="6598222"/>
            <a:ext cx="154561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Safe sex</a:t>
            </a:r>
          </a:p>
        </p:txBody>
      </p:sp>
      <p:sp>
        <p:nvSpPr>
          <p:cNvPr id="618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369" y="11967068"/>
            <a:ext cx="140169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Being health aware</a:t>
            </a:r>
          </a:p>
        </p:txBody>
      </p:sp>
      <p:cxnSp>
        <p:nvCxnSpPr>
          <p:cNvPr id="607" name="Straight Connector 606">
            <a:extLst>
              <a:ext uri="{FF2B5EF4-FFF2-40B4-BE49-F238E27FC236}">
                <a16:creationId xmlns:a16="http://schemas.microsoft.com/office/drawing/2014/main" id="{BEE54FC2-7681-411B-84FC-91C9DAA2D4C0}"/>
              </a:ext>
            </a:extLst>
          </p:cNvPr>
          <p:cNvCxnSpPr>
            <a:cxnSpLocks/>
          </p:cNvCxnSpPr>
          <p:nvPr/>
        </p:nvCxnSpPr>
        <p:spPr>
          <a:xfrm>
            <a:off x="845632" y="11407378"/>
            <a:ext cx="772599" cy="336850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6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3352" y="9263184"/>
            <a:ext cx="170889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Social attitudes to sending nudes</a:t>
            </a:r>
          </a:p>
        </p:txBody>
      </p:sp>
      <p:cxnSp>
        <p:nvCxnSpPr>
          <p:cNvPr id="687" name="Straight Connector 686">
            <a:extLst>
              <a:ext uri="{FF2B5EF4-FFF2-40B4-BE49-F238E27FC236}">
                <a16:creationId xmlns:a16="http://schemas.microsoft.com/office/drawing/2014/main" id="{BEE54FC2-7681-411B-84FC-91C9DAA2D4C0}"/>
              </a:ext>
            </a:extLst>
          </p:cNvPr>
          <p:cNvCxnSpPr>
            <a:cxnSpLocks/>
          </p:cNvCxnSpPr>
          <p:nvPr/>
        </p:nvCxnSpPr>
        <p:spPr>
          <a:xfrm>
            <a:off x="4059399" y="13568463"/>
            <a:ext cx="161525" cy="516095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3" name="Straight Connector 692">
            <a:extLst>
              <a:ext uri="{FF2B5EF4-FFF2-40B4-BE49-F238E27FC236}">
                <a16:creationId xmlns:a16="http://schemas.microsoft.com/office/drawing/2014/main" id="{BEE54FC2-7681-411B-84FC-91C9DAA2D4C0}"/>
              </a:ext>
            </a:extLst>
          </p:cNvPr>
          <p:cNvCxnSpPr>
            <a:cxnSpLocks/>
          </p:cNvCxnSpPr>
          <p:nvPr/>
        </p:nvCxnSpPr>
        <p:spPr>
          <a:xfrm>
            <a:off x="7992387" y="9984694"/>
            <a:ext cx="550279" cy="440142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8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780" y="15060770"/>
            <a:ext cx="13700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Self image</a:t>
            </a:r>
          </a:p>
        </p:txBody>
      </p:sp>
      <p:sp>
        <p:nvSpPr>
          <p:cNvPr id="711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1944" y="6902586"/>
            <a:ext cx="223519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Marriage, parental responsibilities</a:t>
            </a:r>
          </a:p>
        </p:txBody>
      </p:sp>
      <p:cxnSp>
        <p:nvCxnSpPr>
          <p:cNvPr id="712" name="Straight Connector 711">
            <a:extLst>
              <a:ext uri="{FF2B5EF4-FFF2-40B4-BE49-F238E27FC236}">
                <a16:creationId xmlns:a16="http://schemas.microsoft.com/office/drawing/2014/main" id="{BEE54FC2-7681-411B-84FC-91C9DAA2D4C0}"/>
              </a:ext>
            </a:extLst>
          </p:cNvPr>
          <p:cNvCxnSpPr>
            <a:cxnSpLocks/>
          </p:cNvCxnSpPr>
          <p:nvPr/>
        </p:nvCxnSpPr>
        <p:spPr>
          <a:xfrm>
            <a:off x="4098043" y="10440726"/>
            <a:ext cx="342887" cy="579033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14" name="TextBox 160">
            <a:extLst>
              <a:ext uri="{FF2B5EF4-FFF2-40B4-BE49-F238E27FC236}">
                <a16:creationId xmlns:a16="http://schemas.microsoft.com/office/drawing/2014/main" id="{619299E1-1DEC-464B-80BF-2C82CF272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532" y="12837233"/>
            <a:ext cx="74938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latin typeface="SassoonPrimaryInfant" pitchFamily="2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40DBF-0170-463B-861E-4EE704779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8998" y="113811"/>
            <a:ext cx="1372618" cy="116733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AA3F61-9936-4490-82A5-56ACD54DFB94}"/>
              </a:ext>
            </a:extLst>
          </p:cNvPr>
          <p:cNvSpPr txBox="1"/>
          <p:nvPr/>
        </p:nvSpPr>
        <p:spPr>
          <a:xfrm flipV="1">
            <a:off x="6183386" y="16817111"/>
            <a:ext cx="1083848" cy="4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85D4F5-AA0E-4763-910A-9D742BD1E74A}"/>
              </a:ext>
            </a:extLst>
          </p:cNvPr>
          <p:cNvSpPr txBox="1"/>
          <p:nvPr/>
        </p:nvSpPr>
        <p:spPr>
          <a:xfrm>
            <a:off x="4469984" y="17094588"/>
            <a:ext cx="100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4D2F0F-8114-4C27-AA12-31E2B27A1116}"/>
              </a:ext>
            </a:extLst>
          </p:cNvPr>
          <p:cNvSpPr txBox="1"/>
          <p:nvPr/>
        </p:nvSpPr>
        <p:spPr>
          <a:xfrm>
            <a:off x="1602399" y="17095787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8DE6E6-D6EA-4DAD-8760-358DB685F024}"/>
              </a:ext>
            </a:extLst>
          </p:cNvPr>
          <p:cNvSpPr txBox="1"/>
          <p:nvPr/>
        </p:nvSpPr>
        <p:spPr>
          <a:xfrm>
            <a:off x="3106034" y="14540335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5C877D6-4736-4085-9B49-20A7A4F65838}"/>
              </a:ext>
            </a:extLst>
          </p:cNvPr>
          <p:cNvSpPr txBox="1"/>
          <p:nvPr/>
        </p:nvSpPr>
        <p:spPr>
          <a:xfrm>
            <a:off x="3409201" y="10170826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4F2AA14-A667-4FCA-BEC4-15BE3326B0E4}"/>
              </a:ext>
            </a:extLst>
          </p:cNvPr>
          <p:cNvSpPr txBox="1"/>
          <p:nvPr/>
        </p:nvSpPr>
        <p:spPr>
          <a:xfrm>
            <a:off x="2885652" y="3990901"/>
            <a:ext cx="12388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D5080D5-45B6-4D9A-BCC3-0A7E79D34AD6}"/>
              </a:ext>
            </a:extLst>
          </p:cNvPr>
          <p:cNvSpPr txBox="1"/>
          <p:nvPr/>
        </p:nvSpPr>
        <p:spPr>
          <a:xfrm>
            <a:off x="179129" y="13321805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49A9624-346D-4C3F-B4CB-9C4AE36E5404}"/>
              </a:ext>
            </a:extLst>
          </p:cNvPr>
          <p:cNvSpPr txBox="1"/>
          <p:nvPr/>
        </p:nvSpPr>
        <p:spPr>
          <a:xfrm>
            <a:off x="8007063" y="12321378"/>
            <a:ext cx="100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D48ABC-7D39-4307-9E2B-C7CB8392CA20}"/>
              </a:ext>
            </a:extLst>
          </p:cNvPr>
          <p:cNvSpPr txBox="1"/>
          <p:nvPr/>
        </p:nvSpPr>
        <p:spPr>
          <a:xfrm>
            <a:off x="8679911" y="7170787"/>
            <a:ext cx="10000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Relationships &amp; sex expectations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DD50142-C9E0-4C3B-B936-07D8AF4C0D11}"/>
              </a:ext>
            </a:extLst>
          </p:cNvPr>
          <p:cNvSpPr txBox="1"/>
          <p:nvPr/>
        </p:nvSpPr>
        <p:spPr>
          <a:xfrm>
            <a:off x="4463823" y="4179296"/>
            <a:ext cx="1718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Registering to vote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9765044-123A-405F-A20D-6F4C5C845349}"/>
              </a:ext>
            </a:extLst>
          </p:cNvPr>
          <p:cNvSpPr txBox="1"/>
          <p:nvPr/>
        </p:nvSpPr>
        <p:spPr>
          <a:xfrm>
            <a:off x="6434096" y="5840477"/>
            <a:ext cx="10864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BB6005-C3FB-620E-8CCA-9712E0DB6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3" y="87119"/>
            <a:ext cx="1221882" cy="12090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0B82D7-58B3-3983-D329-1DD645D37A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3870" y="2873450"/>
            <a:ext cx="2017903" cy="732247"/>
          </a:xfrm>
          <a:prstGeom prst="rect">
            <a:avLst/>
          </a:prstGeom>
        </p:spPr>
      </p:pic>
      <p:pic>
        <p:nvPicPr>
          <p:cNvPr id="334" name="Picture 333">
            <a:extLst>
              <a:ext uri="{FF2B5EF4-FFF2-40B4-BE49-F238E27FC236}">
                <a16:creationId xmlns:a16="http://schemas.microsoft.com/office/drawing/2014/main" id="{A55EC1B2-0DCD-64F4-8180-9639FE43A3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447" y="2828478"/>
            <a:ext cx="1096315" cy="780380"/>
          </a:xfrm>
          <a:prstGeom prst="rect">
            <a:avLst/>
          </a:prstGeom>
          <a:noFill/>
        </p:spPr>
      </p:pic>
      <p:pic>
        <p:nvPicPr>
          <p:cNvPr id="341" name="Picture 340">
            <a:extLst>
              <a:ext uri="{FF2B5EF4-FFF2-40B4-BE49-F238E27FC236}">
                <a16:creationId xmlns:a16="http://schemas.microsoft.com/office/drawing/2014/main" id="{26ABAFE3-DA71-6F3E-F3E2-8B2F58435C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44" y="2757640"/>
            <a:ext cx="1228292" cy="947613"/>
          </a:xfrm>
          <a:prstGeom prst="rect">
            <a:avLst/>
          </a:prstGeom>
          <a:noFill/>
        </p:spPr>
      </p:pic>
      <p:pic>
        <p:nvPicPr>
          <p:cNvPr id="342" name="Picture 341">
            <a:extLst>
              <a:ext uri="{FF2B5EF4-FFF2-40B4-BE49-F238E27FC236}">
                <a16:creationId xmlns:a16="http://schemas.microsoft.com/office/drawing/2014/main" id="{C3A1BAFD-9CD7-A380-91FF-0818DEF7B4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817" y="2809856"/>
            <a:ext cx="771378" cy="837057"/>
          </a:xfrm>
          <a:prstGeom prst="rect">
            <a:avLst/>
          </a:prstGeom>
          <a:noFill/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692F730-EE32-A5EB-D673-964BEA0E1A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12302" y="2898761"/>
            <a:ext cx="746051" cy="76991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35A43332-7BBB-1219-0047-03110A7EC907}"/>
              </a:ext>
            </a:extLst>
          </p:cNvPr>
          <p:cNvSpPr txBox="1"/>
          <p:nvPr/>
        </p:nvSpPr>
        <p:spPr>
          <a:xfrm>
            <a:off x="3736721" y="15501624"/>
            <a:ext cx="12781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Parliament week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5A8F4B71-B837-6E89-DBCF-7F88AF56207C}"/>
              </a:ext>
            </a:extLst>
          </p:cNvPr>
          <p:cNvCxnSpPr>
            <a:cxnSpLocks/>
          </p:cNvCxnSpPr>
          <p:nvPr/>
        </p:nvCxnSpPr>
        <p:spPr>
          <a:xfrm flipH="1" flipV="1">
            <a:off x="7811621" y="13860506"/>
            <a:ext cx="136009" cy="334777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A1BFAF16-EE2D-A8E2-352C-54A37E2F0C3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21959" y="2880262"/>
            <a:ext cx="742245" cy="723993"/>
          </a:xfrm>
          <a:prstGeom prst="rect">
            <a:avLst/>
          </a:prstGeom>
        </p:spPr>
      </p:pic>
      <p:sp>
        <p:nvSpPr>
          <p:cNvPr id="437" name="Rectangle 436">
            <a:extLst>
              <a:ext uri="{FF2B5EF4-FFF2-40B4-BE49-F238E27FC236}">
                <a16:creationId xmlns:a16="http://schemas.microsoft.com/office/drawing/2014/main" id="{4CDC6060-6FF1-1E13-6E30-58FBC8345ECB}"/>
              </a:ext>
            </a:extLst>
          </p:cNvPr>
          <p:cNvSpPr/>
          <p:nvPr/>
        </p:nvSpPr>
        <p:spPr>
          <a:xfrm>
            <a:off x="6633054" y="4646013"/>
            <a:ext cx="244201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79" name="Picture 178">
            <a:extLst>
              <a:ext uri="{FF2B5EF4-FFF2-40B4-BE49-F238E27FC236}">
                <a16:creationId xmlns:a16="http://schemas.microsoft.com/office/drawing/2014/main" id="{B7D35059-B7F1-2D03-826B-70B0B7797C6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77" y="1522817"/>
            <a:ext cx="1059113" cy="1254839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8A58165B-BB4C-3BF7-93FA-8BFE058CBCA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49096" y="11848663"/>
            <a:ext cx="1427687" cy="13660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4B6AC4-31C5-4F27-BFEA-C67314ACC10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5309" y="9172844"/>
            <a:ext cx="1047695" cy="612823"/>
          </a:xfrm>
          <a:prstGeom prst="rect">
            <a:avLst/>
          </a:prstGeom>
        </p:spPr>
      </p:pic>
      <p:sp>
        <p:nvSpPr>
          <p:cNvPr id="20" name="Rectangle 140">
            <a:extLst>
              <a:ext uri="{FF2B5EF4-FFF2-40B4-BE49-F238E27FC236}">
                <a16:creationId xmlns:a16="http://schemas.microsoft.com/office/drawing/2014/main" id="{7D5C3CE4-5B8F-690B-D8E9-63B2643604F5}"/>
              </a:ext>
            </a:extLst>
          </p:cNvPr>
          <p:cNvSpPr/>
          <p:nvPr/>
        </p:nvSpPr>
        <p:spPr>
          <a:xfrm>
            <a:off x="2068227" y="4753091"/>
            <a:ext cx="5044632" cy="115335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pic>
        <p:nvPicPr>
          <p:cNvPr id="167" name="Picture 166">
            <a:extLst>
              <a:ext uri="{FF2B5EF4-FFF2-40B4-BE49-F238E27FC236}">
                <a16:creationId xmlns:a16="http://schemas.microsoft.com/office/drawing/2014/main" id="{96C11B77-F4FF-F7BA-9BBA-D3DBECA8F68D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b="17944"/>
          <a:stretch/>
        </p:blipFill>
        <p:spPr>
          <a:xfrm>
            <a:off x="4930851" y="15701574"/>
            <a:ext cx="1594797" cy="1405003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829F5EF-1A6F-FC5A-96E5-5AAEE6AE9986}"/>
              </a:ext>
            </a:extLst>
          </p:cNvPr>
          <p:cNvSpPr/>
          <p:nvPr/>
        </p:nvSpPr>
        <p:spPr>
          <a:xfrm>
            <a:off x="2260209" y="6523809"/>
            <a:ext cx="383021" cy="5277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DFB613B-A969-87C6-1078-E5536281FD59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b="12253"/>
          <a:stretch/>
        </p:blipFill>
        <p:spPr>
          <a:xfrm>
            <a:off x="6684750" y="11787298"/>
            <a:ext cx="1585059" cy="181732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0A26B92-4E8A-4A42-CE28-962068F9B3F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98155" y="12247065"/>
            <a:ext cx="735014" cy="44406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085A6C5F-211D-A85C-6E02-EA75A61E090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26502" y="11563470"/>
            <a:ext cx="744293" cy="1061014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50B964E3-9F20-A463-21ED-6FFD878CBA3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8312" y="16198967"/>
            <a:ext cx="1545721" cy="96433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D0A84D7-6537-C401-EEF1-5C156B419C5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182556" y="10245230"/>
            <a:ext cx="1261644" cy="129005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6228898E-4F75-7F42-FBEC-5557D0BC6FA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61878" y="8315167"/>
            <a:ext cx="1758304" cy="1330957"/>
          </a:xfrm>
          <a:prstGeom prst="rect">
            <a:avLst/>
          </a:prstGeom>
        </p:spPr>
      </p:pic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D8206762-AD87-48E0-5BB7-13E01185C4EC}"/>
              </a:ext>
            </a:extLst>
          </p:cNvPr>
          <p:cNvCxnSpPr>
            <a:cxnSpLocks/>
            <a:stCxn id="248" idx="0"/>
          </p:cNvCxnSpPr>
          <p:nvPr/>
        </p:nvCxnSpPr>
        <p:spPr>
          <a:xfrm flipH="1" flipV="1">
            <a:off x="5543515" y="14916129"/>
            <a:ext cx="123838" cy="46211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7" name="Picture 66">
            <a:extLst>
              <a:ext uri="{FF2B5EF4-FFF2-40B4-BE49-F238E27FC236}">
                <a16:creationId xmlns:a16="http://schemas.microsoft.com/office/drawing/2014/main" id="{934631DE-0D23-D5E3-83B5-608CA19129D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32782" y="9082502"/>
            <a:ext cx="1135076" cy="1347214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1C946E1E-8500-4326-2B26-78E930B7785C}"/>
              </a:ext>
            </a:extLst>
          </p:cNvPr>
          <p:cNvSpPr/>
          <p:nvPr/>
        </p:nvSpPr>
        <p:spPr>
          <a:xfrm rot="3364926">
            <a:off x="1387928" y="12509867"/>
            <a:ext cx="319725" cy="17502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B077F203-C9AE-D173-432D-ED5AD309BECD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6740" t="18000" r="6863" b="13331"/>
          <a:stretch/>
        </p:blipFill>
        <p:spPr>
          <a:xfrm>
            <a:off x="3359353" y="15783261"/>
            <a:ext cx="1728458" cy="76932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D3F0FE3-4EF5-083B-2DCE-A9F59D6A4A19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6700" y="13311201"/>
            <a:ext cx="1798592" cy="66300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A3E99084-5EDD-042E-1CF5-4C098562308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786" y="10025239"/>
            <a:ext cx="1984213" cy="1065533"/>
          </a:xfrm>
          <a:prstGeom prst="rect">
            <a:avLst/>
          </a:prstGeom>
        </p:spPr>
      </p:pic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49391E8-3A88-023F-578D-5D0819DF6BB5}"/>
              </a:ext>
            </a:extLst>
          </p:cNvPr>
          <p:cNvCxnSpPr>
            <a:cxnSpLocks/>
          </p:cNvCxnSpPr>
          <p:nvPr/>
        </p:nvCxnSpPr>
        <p:spPr>
          <a:xfrm>
            <a:off x="2591233" y="10462577"/>
            <a:ext cx="107808" cy="514541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4" name="Picture 93">
            <a:extLst>
              <a:ext uri="{FF2B5EF4-FFF2-40B4-BE49-F238E27FC236}">
                <a16:creationId xmlns:a16="http://schemas.microsoft.com/office/drawing/2014/main" id="{4A1C1550-4772-9234-921A-09241EBD6EE3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346343" y="12539258"/>
            <a:ext cx="1222480" cy="63679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36BADC7C-035E-4A72-E767-CDBDFCE6220C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144575" y="5623419"/>
            <a:ext cx="1294847" cy="911279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065CB8BD-972C-C716-1705-4DAD9B125333}"/>
              </a:ext>
            </a:extLst>
          </p:cNvPr>
          <p:cNvSpPr/>
          <p:nvPr/>
        </p:nvSpPr>
        <p:spPr>
          <a:xfrm>
            <a:off x="5479093" y="7091030"/>
            <a:ext cx="396080" cy="2075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71AF2670-A6FB-1DE1-700C-03D438A80D2D}"/>
              </a:ext>
            </a:extLst>
          </p:cNvPr>
          <p:cNvCxnSpPr>
            <a:cxnSpLocks/>
          </p:cNvCxnSpPr>
          <p:nvPr/>
        </p:nvCxnSpPr>
        <p:spPr>
          <a:xfrm>
            <a:off x="6653377" y="6829669"/>
            <a:ext cx="144719" cy="855832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A95018FC-76ED-B4E8-5592-54F8CEFDF745}"/>
              </a:ext>
            </a:extLst>
          </p:cNvPr>
          <p:cNvCxnSpPr>
            <a:cxnSpLocks/>
          </p:cNvCxnSpPr>
          <p:nvPr/>
        </p:nvCxnSpPr>
        <p:spPr>
          <a:xfrm flipH="1">
            <a:off x="7690124" y="7179007"/>
            <a:ext cx="129839" cy="52772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F1284B40-CBBD-EA9E-113F-983A19C36B3B}"/>
              </a:ext>
            </a:extLst>
          </p:cNvPr>
          <p:cNvCxnSpPr>
            <a:cxnSpLocks/>
          </p:cNvCxnSpPr>
          <p:nvPr/>
        </p:nvCxnSpPr>
        <p:spPr>
          <a:xfrm flipH="1">
            <a:off x="8754098" y="7795158"/>
            <a:ext cx="464321" cy="482671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5" name="Picture 114">
            <a:extLst>
              <a:ext uri="{FF2B5EF4-FFF2-40B4-BE49-F238E27FC236}">
                <a16:creationId xmlns:a16="http://schemas.microsoft.com/office/drawing/2014/main" id="{9AD138AF-2623-1FC9-4CAF-9BE69477AC24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8379" y="15132455"/>
            <a:ext cx="1138238" cy="1138238"/>
          </a:xfrm>
          <a:prstGeom prst="rect">
            <a:avLst/>
          </a:prstGeom>
        </p:spPr>
      </p:pic>
      <p:sp>
        <p:nvSpPr>
          <p:cNvPr id="119" name="TextBox 118">
            <a:extLst>
              <a:ext uri="{FF2B5EF4-FFF2-40B4-BE49-F238E27FC236}">
                <a16:creationId xmlns:a16="http://schemas.microsoft.com/office/drawing/2014/main" id="{E3A224C6-E71F-320A-4E72-F917FFAEFCEB}"/>
              </a:ext>
            </a:extLst>
          </p:cNvPr>
          <p:cNvSpPr txBox="1"/>
          <p:nvPr/>
        </p:nvSpPr>
        <p:spPr>
          <a:xfrm>
            <a:off x="6927302" y="6505553"/>
            <a:ext cx="20209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Pornography</a:t>
            </a:r>
          </a:p>
          <a:p>
            <a:pPr algn="ctr"/>
            <a:r>
              <a:rPr lang="en-GB" sz="1100" b="1" dirty="0"/>
              <a:t>Exploitation &amp; abuse in relationships</a:t>
            </a:r>
          </a:p>
        </p:txBody>
      </p:sp>
      <p:pic>
        <p:nvPicPr>
          <p:cNvPr id="121" name="Picture 120">
            <a:extLst>
              <a:ext uri="{FF2B5EF4-FFF2-40B4-BE49-F238E27FC236}">
                <a16:creationId xmlns:a16="http://schemas.microsoft.com/office/drawing/2014/main" id="{5A85AA44-4144-1DC2-55D2-00C8E7990549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8381" y="12360233"/>
            <a:ext cx="923496" cy="517158"/>
          </a:xfrm>
          <a:prstGeom prst="rect">
            <a:avLst/>
          </a:prstGeom>
        </p:spPr>
      </p:pic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3BC6B14D-0C9E-B3A1-6B8B-00382191F6F8}"/>
              </a:ext>
            </a:extLst>
          </p:cNvPr>
          <p:cNvCxnSpPr>
            <a:cxnSpLocks/>
          </p:cNvCxnSpPr>
          <p:nvPr/>
        </p:nvCxnSpPr>
        <p:spPr>
          <a:xfrm>
            <a:off x="2983600" y="7214172"/>
            <a:ext cx="220680" cy="457445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8" name="Picture 127">
            <a:extLst>
              <a:ext uri="{FF2B5EF4-FFF2-40B4-BE49-F238E27FC236}">
                <a16:creationId xmlns:a16="http://schemas.microsoft.com/office/drawing/2014/main" id="{431A6A37-158D-8DCD-34EC-9BE61480468D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710462" y="16166443"/>
            <a:ext cx="910087" cy="910087"/>
          </a:xfrm>
          <a:prstGeom prst="rect">
            <a:avLst/>
          </a:prstGeom>
        </p:spPr>
      </p:pic>
      <p:sp>
        <p:nvSpPr>
          <p:cNvPr id="131" name="TextBox 130">
            <a:extLst>
              <a:ext uri="{FF2B5EF4-FFF2-40B4-BE49-F238E27FC236}">
                <a16:creationId xmlns:a16="http://schemas.microsoft.com/office/drawing/2014/main" id="{AA34DDB6-2027-3955-8E6C-613D96EA2642}"/>
              </a:ext>
            </a:extLst>
          </p:cNvPr>
          <p:cNvSpPr txBox="1"/>
          <p:nvPr/>
        </p:nvSpPr>
        <p:spPr>
          <a:xfrm>
            <a:off x="314869" y="7923429"/>
            <a:ext cx="655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Physical &amp; mental health</a:t>
            </a:r>
          </a:p>
        </p:txBody>
      </p: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696B280A-F59E-B8A9-5518-3A9558E7CC97}"/>
              </a:ext>
            </a:extLst>
          </p:cNvPr>
          <p:cNvCxnSpPr>
            <a:cxnSpLocks/>
          </p:cNvCxnSpPr>
          <p:nvPr/>
        </p:nvCxnSpPr>
        <p:spPr>
          <a:xfrm flipV="1">
            <a:off x="962518" y="7642014"/>
            <a:ext cx="377455" cy="474585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0" name="Rectangle 149">
            <a:extLst>
              <a:ext uri="{FF2B5EF4-FFF2-40B4-BE49-F238E27FC236}">
                <a16:creationId xmlns:a16="http://schemas.microsoft.com/office/drawing/2014/main" id="{934452FF-FB20-7EC5-8A1E-D2F708750420}"/>
              </a:ext>
            </a:extLst>
          </p:cNvPr>
          <p:cNvSpPr/>
          <p:nvPr/>
        </p:nvSpPr>
        <p:spPr>
          <a:xfrm>
            <a:off x="6260461" y="4645406"/>
            <a:ext cx="881837" cy="1485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3797B711-F010-9086-C85D-A63C621D1E36}"/>
              </a:ext>
            </a:extLst>
          </p:cNvPr>
          <p:cNvSpPr txBox="1"/>
          <p:nvPr/>
        </p:nvSpPr>
        <p:spPr>
          <a:xfrm>
            <a:off x="2553069" y="3895661"/>
            <a:ext cx="1847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The importance of voting</a:t>
            </a:r>
          </a:p>
        </p:txBody>
      </p: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9DEE80EE-F426-E309-ACED-2039AB87D5CC}"/>
              </a:ext>
            </a:extLst>
          </p:cNvPr>
          <p:cNvCxnSpPr>
            <a:cxnSpLocks/>
          </p:cNvCxnSpPr>
          <p:nvPr/>
        </p:nvCxnSpPr>
        <p:spPr>
          <a:xfrm>
            <a:off x="2923725" y="4159596"/>
            <a:ext cx="525839" cy="1006730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1AE41B4D-6F53-7F8C-F099-46272D98FB88}"/>
              </a:ext>
            </a:extLst>
          </p:cNvPr>
          <p:cNvCxnSpPr>
            <a:cxnSpLocks/>
            <a:stCxn id="40" idx="2"/>
          </p:cNvCxnSpPr>
          <p:nvPr/>
        </p:nvCxnSpPr>
        <p:spPr>
          <a:xfrm>
            <a:off x="5323190" y="4440906"/>
            <a:ext cx="85254" cy="334821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9CF1DD27-912D-7755-0489-551733845BCA}"/>
              </a:ext>
            </a:extLst>
          </p:cNvPr>
          <p:cNvCxnSpPr>
            <a:cxnSpLocks/>
          </p:cNvCxnSpPr>
          <p:nvPr/>
        </p:nvCxnSpPr>
        <p:spPr>
          <a:xfrm flipH="1">
            <a:off x="4751494" y="7132353"/>
            <a:ext cx="103725" cy="690851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997AA92-D81D-B8F2-6E36-5A5A8DB63116}"/>
              </a:ext>
            </a:extLst>
          </p:cNvPr>
          <p:cNvSpPr txBox="1"/>
          <p:nvPr/>
        </p:nvSpPr>
        <p:spPr>
          <a:xfrm>
            <a:off x="3811048" y="1535506"/>
            <a:ext cx="1911388" cy="415498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Core concepts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68160A-D376-9BB1-AA9E-87B167D738AB}"/>
              </a:ext>
            </a:extLst>
          </p:cNvPr>
          <p:cNvSpPr txBox="1"/>
          <p:nvPr/>
        </p:nvSpPr>
        <p:spPr>
          <a:xfrm>
            <a:off x="2327050" y="1998069"/>
            <a:ext cx="523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</a:rPr>
              <a:t>1. Living in the wider world 2. R</a:t>
            </a:r>
            <a:r>
              <a:rPr lang="en-GB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elationships 3. Health &amp; well-being 4.Citizenship </a:t>
            </a:r>
            <a:r>
              <a:rPr lang="en-GB" sz="1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77E15D-1632-8913-AF43-D5AF8B6E58D4}"/>
              </a:ext>
            </a:extLst>
          </p:cNvPr>
          <p:cNvSpPr txBox="1"/>
          <p:nvPr/>
        </p:nvSpPr>
        <p:spPr>
          <a:xfrm>
            <a:off x="6755154" y="14255653"/>
            <a:ext cx="1237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Living in the wider world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D6A56E-483C-D2A5-3F03-BF3CA2DC0F8E}"/>
              </a:ext>
            </a:extLst>
          </p:cNvPr>
          <p:cNvSpPr txBox="1"/>
          <p:nvPr/>
        </p:nvSpPr>
        <p:spPr>
          <a:xfrm>
            <a:off x="4345309" y="14168680"/>
            <a:ext cx="12372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Citizenship</a:t>
            </a:r>
          </a:p>
        </p:txBody>
      </p:sp>
      <p:sp>
        <p:nvSpPr>
          <p:cNvPr id="19" name="TextBox 160">
            <a:extLst>
              <a:ext uri="{FF2B5EF4-FFF2-40B4-BE49-F238E27FC236}">
                <a16:creationId xmlns:a16="http://schemas.microsoft.com/office/drawing/2014/main" id="{8ED1D3F3-2EF7-1BE2-D280-04057C95C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993" y="14962704"/>
            <a:ext cx="137000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Reframing negative thoughts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496286E-C559-F3DD-69C7-404E0508AB08}"/>
              </a:ext>
            </a:extLst>
          </p:cNvPr>
          <p:cNvSpPr txBox="1"/>
          <p:nvPr/>
        </p:nvSpPr>
        <p:spPr>
          <a:xfrm>
            <a:off x="1826961" y="14036319"/>
            <a:ext cx="1237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Health &amp; wellbeing</a:t>
            </a:r>
          </a:p>
        </p:txBody>
      </p:sp>
      <p:sp>
        <p:nvSpPr>
          <p:cNvPr id="23" name="TextBox 160">
            <a:extLst>
              <a:ext uri="{FF2B5EF4-FFF2-40B4-BE49-F238E27FC236}">
                <a16:creationId xmlns:a16="http://schemas.microsoft.com/office/drawing/2014/main" id="{970FE2EE-CAE0-8F0C-52F1-B60B2466B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23" y="14299397"/>
            <a:ext cx="13700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Valuing diversity </a:t>
            </a:r>
          </a:p>
        </p:txBody>
      </p:sp>
      <p:sp>
        <p:nvSpPr>
          <p:cNvPr id="24" name="TextBox 160">
            <a:extLst>
              <a:ext uri="{FF2B5EF4-FFF2-40B4-BE49-F238E27FC236}">
                <a16:creationId xmlns:a16="http://schemas.microsoft.com/office/drawing/2014/main" id="{F4601B7B-3E8A-6877-B8BE-512CDD655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2878" y="11649964"/>
            <a:ext cx="13700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Gangs</a:t>
            </a:r>
          </a:p>
        </p:txBody>
      </p:sp>
      <p:sp>
        <p:nvSpPr>
          <p:cNvPr id="27" name="TextBox 160">
            <a:extLst>
              <a:ext uri="{FF2B5EF4-FFF2-40B4-BE49-F238E27FC236}">
                <a16:creationId xmlns:a16="http://schemas.microsoft.com/office/drawing/2014/main" id="{86494680-341F-BBA8-BBB8-2F6CD473E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9564" y="12941688"/>
            <a:ext cx="13700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Active citizenship</a:t>
            </a:r>
          </a:p>
        </p:txBody>
      </p:sp>
      <p:sp>
        <p:nvSpPr>
          <p:cNvPr id="28" name="TextBox 160">
            <a:extLst>
              <a:ext uri="{FF2B5EF4-FFF2-40B4-BE49-F238E27FC236}">
                <a16:creationId xmlns:a16="http://schemas.microsoft.com/office/drawing/2014/main" id="{EF7D2366-F8AA-618F-DD5F-359631FE8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780" y="12051131"/>
            <a:ext cx="137000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Social attitudes to sending nudes</a:t>
            </a:r>
          </a:p>
        </p:txBody>
      </p:sp>
      <p:sp>
        <p:nvSpPr>
          <p:cNvPr id="29" name="TextBox 160">
            <a:extLst>
              <a:ext uri="{FF2B5EF4-FFF2-40B4-BE49-F238E27FC236}">
                <a16:creationId xmlns:a16="http://schemas.microsoft.com/office/drawing/2014/main" id="{637F5433-2F2C-31DF-D1E8-C78DC4C42E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3489" y="11417776"/>
            <a:ext cx="137000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Drugs and alcohol education</a:t>
            </a:r>
          </a:p>
        </p:txBody>
      </p:sp>
      <p:sp>
        <p:nvSpPr>
          <p:cNvPr id="30" name="TextBox 160">
            <a:extLst>
              <a:ext uri="{FF2B5EF4-FFF2-40B4-BE49-F238E27FC236}">
                <a16:creationId xmlns:a16="http://schemas.microsoft.com/office/drawing/2014/main" id="{8846C211-DDFF-734B-DFE9-CBA0E66DA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8769" y="9835753"/>
            <a:ext cx="13700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Careers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2D52A33-7263-A59C-49D8-161D993865E1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665567" y="15350321"/>
            <a:ext cx="1833078" cy="1193036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69B3B9A-6E45-EEB1-4737-EAE378C53F92}"/>
              </a:ext>
            </a:extLst>
          </p:cNvPr>
          <p:cNvCxnSpPr>
            <a:cxnSpLocks/>
          </p:cNvCxnSpPr>
          <p:nvPr/>
        </p:nvCxnSpPr>
        <p:spPr>
          <a:xfrm flipH="1" flipV="1">
            <a:off x="2545809" y="14827655"/>
            <a:ext cx="97421" cy="38881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BBE6BBF-5C1B-DEE0-133D-51BCFDF2FEB0}"/>
              </a:ext>
            </a:extLst>
          </p:cNvPr>
          <p:cNvCxnSpPr>
            <a:cxnSpLocks/>
          </p:cNvCxnSpPr>
          <p:nvPr/>
        </p:nvCxnSpPr>
        <p:spPr>
          <a:xfrm flipH="1" flipV="1">
            <a:off x="2698209" y="14980055"/>
            <a:ext cx="97421" cy="38881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958E27E-B7C2-37C5-B6FD-EF3CDEC2D9BD}"/>
              </a:ext>
            </a:extLst>
          </p:cNvPr>
          <p:cNvCxnSpPr>
            <a:cxnSpLocks/>
          </p:cNvCxnSpPr>
          <p:nvPr/>
        </p:nvCxnSpPr>
        <p:spPr>
          <a:xfrm flipH="1" flipV="1">
            <a:off x="4809014" y="11604126"/>
            <a:ext cx="97421" cy="388819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1FCEB2D-CA34-2D3F-C0DA-2949AE4F27B1}"/>
              </a:ext>
            </a:extLst>
          </p:cNvPr>
          <p:cNvCxnSpPr>
            <a:cxnSpLocks/>
            <a:stCxn id="19" idx="0"/>
          </p:cNvCxnSpPr>
          <p:nvPr/>
        </p:nvCxnSpPr>
        <p:spPr>
          <a:xfrm flipV="1">
            <a:off x="1485994" y="14545616"/>
            <a:ext cx="419888" cy="417088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A682CFB-E59E-8AEE-0E06-E629AD25BC47}"/>
              </a:ext>
            </a:extLst>
          </p:cNvPr>
          <p:cNvCxnSpPr>
            <a:cxnSpLocks/>
          </p:cNvCxnSpPr>
          <p:nvPr/>
        </p:nvCxnSpPr>
        <p:spPr>
          <a:xfrm flipH="1" flipV="1">
            <a:off x="2587063" y="11895902"/>
            <a:ext cx="379315" cy="235074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D0D26BA-2D61-FCFC-637D-5C98B6568489}"/>
              </a:ext>
            </a:extLst>
          </p:cNvPr>
          <p:cNvCxnSpPr>
            <a:cxnSpLocks/>
          </p:cNvCxnSpPr>
          <p:nvPr/>
        </p:nvCxnSpPr>
        <p:spPr>
          <a:xfrm>
            <a:off x="688597" y="11844373"/>
            <a:ext cx="671068" cy="267057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59AD1B1-5667-BC59-5451-94373F25503E}"/>
              </a:ext>
            </a:extLst>
          </p:cNvPr>
          <p:cNvCxnSpPr>
            <a:cxnSpLocks/>
          </p:cNvCxnSpPr>
          <p:nvPr/>
        </p:nvCxnSpPr>
        <p:spPr>
          <a:xfrm flipV="1">
            <a:off x="779226" y="12774342"/>
            <a:ext cx="507117" cy="211672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AE3CE9B-A396-21B5-C7FC-30576A253EDB}"/>
              </a:ext>
            </a:extLst>
          </p:cNvPr>
          <p:cNvCxnSpPr>
            <a:cxnSpLocks/>
          </p:cNvCxnSpPr>
          <p:nvPr/>
        </p:nvCxnSpPr>
        <p:spPr>
          <a:xfrm flipV="1">
            <a:off x="1101290" y="14112447"/>
            <a:ext cx="587781" cy="240557"/>
          </a:xfrm>
          <a:prstGeom prst="line">
            <a:avLst/>
          </a:prstGeom>
          <a:ln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4" name="Picture 63">
            <a:extLst>
              <a:ext uri="{FF2B5EF4-FFF2-40B4-BE49-F238E27FC236}">
                <a16:creationId xmlns:a16="http://schemas.microsoft.com/office/drawing/2014/main" id="{354ABD10-CCF3-518C-BA6F-785D800FAEBB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4229662" y="12623825"/>
            <a:ext cx="2208340" cy="1097226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50B777D-17A4-F997-3A77-3EB647661FC7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6742453" y="16038475"/>
            <a:ext cx="1844472" cy="1040196"/>
          </a:xfrm>
          <a:prstGeom prst="rect">
            <a:avLst/>
          </a:prstGeom>
        </p:spPr>
      </p:pic>
      <p:sp>
        <p:nvSpPr>
          <p:cNvPr id="68" name="TextBox 52">
            <a:extLst>
              <a:ext uri="{FF2B5EF4-FFF2-40B4-BE49-F238E27FC236}">
                <a16:creationId xmlns:a16="http://schemas.microsoft.com/office/drawing/2014/main" id="{FA691E7B-D30B-1FFD-BE80-3F69BDBE5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1820" y="11104148"/>
            <a:ext cx="2061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Citizenship and health &amp; wellbeing</a:t>
            </a:r>
          </a:p>
        </p:txBody>
      </p:sp>
      <p:sp>
        <p:nvSpPr>
          <p:cNvPr id="69" name="TextBox 52">
            <a:extLst>
              <a:ext uri="{FF2B5EF4-FFF2-40B4-BE49-F238E27FC236}">
                <a16:creationId xmlns:a16="http://schemas.microsoft.com/office/drawing/2014/main" id="{2013CA92-0AA3-C901-A1A9-B5D044EE04F0}"/>
              </a:ext>
            </a:extLst>
          </p:cNvPr>
          <p:cNvSpPr txBox="1">
            <a:spLocks noChangeArrowheads="1"/>
          </p:cNvSpPr>
          <p:nvPr/>
        </p:nvSpPr>
        <p:spPr bwMode="auto">
          <a:xfrm rot="19833363">
            <a:off x="7433576" y="10425111"/>
            <a:ext cx="2061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Health &amp; wellbeing and Living in the wider world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D58ADFF-9028-FDDF-D318-35F0C47A13D1}"/>
              </a:ext>
            </a:extLst>
          </p:cNvPr>
          <p:cNvSpPr/>
          <p:nvPr/>
        </p:nvSpPr>
        <p:spPr>
          <a:xfrm rot="5400000">
            <a:off x="6246633" y="7860881"/>
            <a:ext cx="396080" cy="2075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9" name="TextBox 160">
            <a:extLst>
              <a:ext uri="{FF2B5EF4-FFF2-40B4-BE49-F238E27FC236}">
                <a16:creationId xmlns:a16="http://schemas.microsoft.com/office/drawing/2014/main" id="{BDD8FE28-21D9-82D7-A29F-84B92D435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0289" y="6955645"/>
            <a:ext cx="223519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 b="1" dirty="0">
                <a:latin typeface="SassoonPrimaryInfant" pitchFamily="2" charset="0"/>
              </a:rPr>
              <a:t>Pregnancy, fertility &amp; the menopause</a:t>
            </a:r>
          </a:p>
        </p:txBody>
      </p:sp>
      <p:sp>
        <p:nvSpPr>
          <p:cNvPr id="85" name="TextBox 52">
            <a:extLst>
              <a:ext uri="{FF2B5EF4-FFF2-40B4-BE49-F238E27FC236}">
                <a16:creationId xmlns:a16="http://schemas.microsoft.com/office/drawing/2014/main" id="{0177E0B7-EE15-887A-5957-84022B0E6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3940" y="7879266"/>
            <a:ext cx="20612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Health &amp; wellbeing</a:t>
            </a:r>
          </a:p>
        </p:txBody>
      </p:sp>
      <p:sp>
        <p:nvSpPr>
          <p:cNvPr id="86" name="TextBox 52">
            <a:extLst>
              <a:ext uri="{FF2B5EF4-FFF2-40B4-BE49-F238E27FC236}">
                <a16:creationId xmlns:a16="http://schemas.microsoft.com/office/drawing/2014/main" id="{18F16A1E-8458-033A-0EF7-F208C2145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3672" y="7946551"/>
            <a:ext cx="20612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dirty="0">
                <a:solidFill>
                  <a:schemeClr val="bg1"/>
                </a:solidFill>
                <a:latin typeface="SassoonPrimaryInfant" pitchFamily="2" charset="0"/>
              </a:rPr>
              <a:t>Health &amp; wellbeing</a:t>
            </a: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3ED9D85F-2797-DF5F-C09A-FCEF68C2A70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8585667" y="5963130"/>
            <a:ext cx="1124498" cy="757903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7126B2B5-3A39-84A8-940B-3286A9C95C34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617546" y="5905463"/>
            <a:ext cx="1498891" cy="963573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736F479D-5A8C-2C2A-A644-22AE05F628A1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054239" y="6045583"/>
            <a:ext cx="828878" cy="828878"/>
          </a:xfrm>
          <a:prstGeom prst="rect">
            <a:avLst/>
          </a:prstGeom>
        </p:spPr>
      </p:pic>
      <p:sp>
        <p:nvSpPr>
          <p:cNvPr id="93" name="TextBox 52">
            <a:extLst>
              <a:ext uri="{FF2B5EF4-FFF2-40B4-BE49-F238E27FC236}">
                <a16:creationId xmlns:a16="http://schemas.microsoft.com/office/drawing/2014/main" id="{01A61040-0DAA-A5BB-DA1A-7C002A1A3BA5}"/>
              </a:ext>
            </a:extLst>
          </p:cNvPr>
          <p:cNvSpPr txBox="1">
            <a:spLocks noChangeArrowheads="1"/>
          </p:cNvSpPr>
          <p:nvPr/>
        </p:nvSpPr>
        <p:spPr bwMode="auto">
          <a:xfrm rot="16465922">
            <a:off x="473465" y="6095652"/>
            <a:ext cx="20612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chemeClr val="bg1"/>
                </a:solidFill>
                <a:latin typeface="SassoonPrimaryInfant" pitchFamily="2" charset="0"/>
              </a:rPr>
              <a:t>Health &amp; wellbeing &amp; Living in </a:t>
            </a:r>
            <a:r>
              <a:rPr lang="en-US" altLang="en-US" sz="1400">
                <a:solidFill>
                  <a:schemeClr val="bg1"/>
                </a:solidFill>
                <a:latin typeface="SassoonPrimaryInfant" pitchFamily="2" charset="0"/>
              </a:rPr>
              <a:t>the wider </a:t>
            </a:r>
            <a:r>
              <a:rPr lang="en-US" altLang="en-US" sz="1400" dirty="0">
                <a:solidFill>
                  <a:schemeClr val="bg1"/>
                </a:solidFill>
                <a:latin typeface="SassoonPrimaryInfant" pitchFamily="2" charset="0"/>
              </a:rPr>
              <a:t>world</a:t>
            </a:r>
          </a:p>
        </p:txBody>
      </p:sp>
      <p:sp>
        <p:nvSpPr>
          <p:cNvPr id="95" name="TextBox 52">
            <a:extLst>
              <a:ext uri="{FF2B5EF4-FFF2-40B4-BE49-F238E27FC236}">
                <a16:creationId xmlns:a16="http://schemas.microsoft.com/office/drawing/2014/main" id="{C963A192-178F-8150-A74A-B38F5E817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1233" y="5334173"/>
            <a:ext cx="20612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chemeClr val="bg1"/>
                </a:solidFill>
                <a:latin typeface="SassoonPrimaryInfant" pitchFamily="2" charset="0"/>
              </a:rPr>
              <a:t>Citizenship</a:t>
            </a: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E34DD6EF-718F-443A-7084-E72D5E7C554D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6053251" y="3022961"/>
            <a:ext cx="2619375" cy="1743075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B309D832-7F1D-7EDD-4FA4-4BB2E194E695}"/>
              </a:ext>
            </a:extLst>
          </p:cNvPr>
          <p:cNvSpPr txBox="1"/>
          <p:nvPr/>
        </p:nvSpPr>
        <p:spPr>
          <a:xfrm>
            <a:off x="68379" y="4596254"/>
            <a:ext cx="184720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Careers – the impact of social media</a:t>
            </a:r>
          </a:p>
        </p:txBody>
      </p:sp>
      <p:pic>
        <p:nvPicPr>
          <p:cNvPr id="110" name="Picture 109">
            <a:extLst>
              <a:ext uri="{FF2B5EF4-FFF2-40B4-BE49-F238E27FC236}">
                <a16:creationId xmlns:a16="http://schemas.microsoft.com/office/drawing/2014/main" id="{E7132152-4F59-2B62-ED7C-F46B09355FFD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8435439">
            <a:off x="821291" y="4790833"/>
            <a:ext cx="260249" cy="769902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94DD2B94-D171-5D53-E264-B29CF2C6113F}"/>
              </a:ext>
            </a:extLst>
          </p:cNvPr>
          <p:cNvSpPr txBox="1"/>
          <p:nvPr/>
        </p:nvSpPr>
        <p:spPr>
          <a:xfrm>
            <a:off x="-12167" y="5805169"/>
            <a:ext cx="974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Unrealistic expectations</a:t>
            </a:r>
          </a:p>
        </p:txBody>
      </p:sp>
      <p:pic>
        <p:nvPicPr>
          <p:cNvPr id="113" name="Picture 112">
            <a:extLst>
              <a:ext uri="{FF2B5EF4-FFF2-40B4-BE49-F238E27FC236}">
                <a16:creationId xmlns:a16="http://schemas.microsoft.com/office/drawing/2014/main" id="{E384F19C-7BF7-DF58-5D02-7922A49D4BC2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119486" y="3562460"/>
            <a:ext cx="1646721" cy="10098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9905</TotalTime>
  <Words>204</Words>
  <Application>Microsoft Office PowerPoint</Application>
  <PresentationFormat>Custom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isaac watson</cp:lastModifiedBy>
  <cp:revision>435</cp:revision>
  <cp:lastPrinted>2020-06-03T09:37:56Z</cp:lastPrinted>
  <dcterms:created xsi:type="dcterms:W3CDTF">2018-02-08T08:28:53Z</dcterms:created>
  <dcterms:modified xsi:type="dcterms:W3CDTF">2023-08-24T21:48:20Z</dcterms:modified>
</cp:coreProperties>
</file>